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sldIdLst>
    <p:sldId id="304" r:id="rId5"/>
    <p:sldId id="326" r:id="rId6"/>
    <p:sldId id="314" r:id="rId7"/>
    <p:sldId id="299" r:id="rId8"/>
    <p:sldId id="308" r:id="rId9"/>
    <p:sldId id="288" r:id="rId10"/>
    <p:sldId id="317" r:id="rId11"/>
    <p:sldId id="310" r:id="rId12"/>
    <p:sldId id="303" r:id="rId13"/>
    <p:sldId id="301" r:id="rId14"/>
    <p:sldId id="319" r:id="rId15"/>
    <p:sldId id="321" r:id="rId16"/>
    <p:sldId id="322" r:id="rId17"/>
    <p:sldId id="323" r:id="rId18"/>
    <p:sldId id="268" r:id="rId19"/>
    <p:sldId id="325" r:id="rId20"/>
    <p:sldId id="313" r:id="rId21"/>
    <p:sldId id="275" r:id="rId22"/>
    <p:sldId id="324" r:id="rId23"/>
    <p:sldId id="30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A19"/>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26" autoAdjust="0"/>
    <p:restoredTop sz="93750" autoAdjust="0"/>
  </p:normalViewPr>
  <p:slideViewPr>
    <p:cSldViewPr snapToGrid="0">
      <p:cViewPr varScale="1">
        <p:scale>
          <a:sx n="83" d="100"/>
          <a:sy n="83" d="100"/>
        </p:scale>
        <p:origin x="739" y="-17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1:11:04.383"/>
    </inkml:context>
    <inkml:brush xml:id="br0">
      <inkml:brushProperty name="width" value="0.35" units="cm"/>
      <inkml:brushProperty name="height" value="0.35" units="cm"/>
      <inkml:brushProperty name="color" value="#FFFFFF"/>
    </inkml:brush>
  </inkml:definitions>
  <inkml:trace contextRef="#ctx0" brushRef="#br0">1 0 24575,'7'8'0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1:10:58.882"/>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1:10:59.488"/>
    </inkml:context>
    <inkml:brush xml:id="br0">
      <inkml:brushProperty name="width" value="0.05" units="cm"/>
      <inkml:brushProperty name="height" value="0.05" units="cm"/>
      <inkml:brushProperty name="color" value="#FFFFFF"/>
    </inkml:brush>
  </inkml:definitions>
  <inkml:trace contextRef="#ctx0" brushRef="#br0">1 1 24575,'0'7'0,"0"11"0,7 2 0,11 4 0,9 0 0,8-6 0,13-5 0,-2 3 0,-1-2 0,-8-3-8191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1:11:13.554"/>
    </inkml:context>
    <inkml:brush xml:id="br0">
      <inkml:brushProperty name="width" value="0.35" units="cm"/>
      <inkml:brushProperty name="height" value="0.35" units="cm"/>
      <inkml:brushProperty name="color" value="#FFFFFF"/>
    </inkml:brush>
  </inkml:definitions>
  <inkml:trace contextRef="#ctx0" brushRef="#br0">2823 811 24575,'7'5'0,"0"-1"0,0 0 0,0 0 0,1-1 0,0 0 0,-1 0 0,1 0 0,0-1 0,16 2 0,8 3 0,35 9 0,0-3 0,1-2 0,79 1 0,211-12 0,-178-4 0,1173 3 0,-1285 2 0,-37 1 0,-1-1 0,0-2 0,0 0 0,1-3 0,57-13 0,-87 17 0,0 0 0,-1 0 0,1 0 0,0 0 0,-1 0 0,1 0 0,-1-1 0,1 1 0,0 0 0,-1 0 0,1-1 0,0 1 0,-1 0 0,1-1 0,-1 1 0,1 0 0,-1-1 0,1 1 0,-1-1 0,1 1 0,-1-1 0,1 1 0,-1-1 0,0 1 0,1-1 0,-1 0 0,0 1 0,1-1 0,-1 1 0,0-1 0,0 0 0,0 1 0,1-1 0,-1 0 0,0 1 0,0-1 0,0 0 0,0 1 0,0-1 0,0 0 0,-1 1 0,1-1 0,0-1 0,-25-20 0,4 10 0,-1 0 0,0 2 0,-1 0 0,-32-8 0,-105-20 0,139 34 0,-189-32-125,-263-11 0,-219 26-653,686 21 776,-1433-1-91,579 4 1216,852-3-1123,-1 1 0,1 0 0,0 0 0,-1 1 0,1 0 0,0 0 0,0 1 0,0 0 0,1 0 0,-10 6 0,15-8 0,0 0 0,0 1 0,0-1 0,1 0 0,-1 1 0,1-1 0,-1 1 0,1 0 0,0 0 0,-1-1 0,1 1 0,0 0 0,0 0 0,0 0 0,1 0 0,-1 0 0,0 5 0,1-5 0,0 1 0,0 0 0,0 0 0,1 0 0,0 0 0,-1 0 0,1 0 0,0-1 0,0 1 0,1 0 0,-1-1 0,0 1 0,1-1 0,0 1 0,0-1 0,-1 0 0,4 3 0,8 8 0,0-1 0,1 0 0,0-1 0,1-1 0,0 0 0,1-1 0,0-1 0,0 0 0,1-1 0,0-1 0,30 7 0,17 1 0,123 8 0,-153-19 0,784 41 0,-795-43 0,-14 0 0,1-1 0,-1 1 0,1-2 0,-1 1 0,0-1 0,1 0 0,-1-1 0,0 0 0,0-1 0,0 0 0,11-5 0,-20 8 0,0 0 0,0-1 0,1 1 0,-1 0 0,0-1 0,0 1 0,0 0 0,1 0 0,-1-1 0,0 1 0,0 0 0,0-1 0,0 1 0,0 0 0,0-1 0,0 1 0,1 0 0,-1-1 0,0 1 0,0 0 0,0-1 0,0 1 0,0 0 0,-1-1 0,1 1 0,0 0 0,0-1 0,0 1 0,0 0 0,0-1 0,0 1 0,0 0 0,-1-1 0,1 1 0,0 0 0,0 0 0,-1-1 0,-14-14 0,-18-7 0,7 9 0,1 1 0,-2 2 0,1 0 0,-31-6 0,-119-18 0,122 24 0,-95-13 0,-1 6 0,-200 3 0,336 14 0,-44 3 0,56-3 0,0 1 0,-1-1 0,1 0 0,0 1 0,0-1 0,0 1 0,0 0 0,0 0 0,0 0 0,0 0 0,0 0 0,0 0 0,0 0 0,0 1 0,1-1 0,-1 1 0,0-1 0,1 1 0,-2 2 0,3-3 0,-1 0 0,1 0 0,0 0 0,0 1 0,0-1 0,0 0 0,0 0 0,1 0 0,-1 1 0,0-1 0,0 0 0,1 0 0,-1 0 0,1 0 0,-1 0 0,1 1 0,-1-1 0,1 0 0,0 0 0,-1 0 0,1-1 0,0 1 0,0 0 0,0 0 0,0 0 0,0 0 0,0-1 0,0 1 0,0-1 0,0 1 0,0 0 0,2 0 0,45 19 0,11-5 0,1-2 0,1-4 0,0-2 0,79-1 0,-102-4 0,1117 9-856,-801-14 334,80 3 457,655-7 55,-1-33-74,-943 30-106,841-27 145,-1661 39 1667,520 0-1472,-1745 81-3150,875-27 1302,-2426 31-887,3402-89 2850,37 1-78,0 0 0,-1 1 1,1 0-1,0 1 1,-1 0-1,1 1 0,-17 5 1,28-7-174,1 0 0,0 0 1,-1 0-1,1 0 0,0 1 1,-1-1-1,1 0 0,0 0 1,-1 0-1,1 1 0,0-1 1,0 0-1,-1 0 0,1 0 1,0 1-1,0-1 1,-1 0-1,1 1 0,0-1 1,0 0-1,0 1 0,0-1 1,-1 0-1,1 1 0,0-1 1,0 0-1,0 1 0,0-1 1,0 0-1,0 1 0,0-1 1,0 0-1,0 1 0,0-1 1,0 1-1,0-1 0,0 0 1,0 1-1,0-1 0,1 0 1,-1 1-1,0-1 0,0 0 1,0 1-1,0-1 0,1 0 1,-1 0-1,0 1 0,0-1 1,1 0-1,-1 0 0,0 1 1,0-1-1,1 0 0,-1 0 1,0 1-1,1-1 1,-1 0-1,0 0 0,1 0 1,-1 0-1,0 0 0,1 0 1,-1 0-1,0 0 0,1 0 1,0 0-1,17 9 196,1 0 1,0-2-1,1 0 0,0-2 1,0 0-1,0-1 0,36 2 1,-1 1 72,227 27 700,114-2-328,119-3-1310,160-8-328,201-7 0,183-6 0,9004-106-7864,-9359 81 7899,-86 5 268,-88 5 715,-94 3 773,-192 4-162,273-9 1599,-427 0-1262,-69 4-332,-21 5-644,0 0 1,0 0-1,1 0 0,-1 0 1,0 0-1,0 0 0,0 0 1,0 0-1,0 0 0,0 0 1,0 0-1,0-1 0,0 1 1,1 0-1,-1 0 0,0 0 1,0 0-1,0 0 0,0 0 1,0 0-1,0 0 0,0 0 1,0 0-1,0 0 0,0-1 1,0 1-1,0 0 1,0 0-1,0 0 0,0 0 1,0 0-1,0 0 0,0 0 1,0 0-1,0 0 0,0-1 1,0 1-1,0 0 0,0 0 1,0 0-1,0 0 0,0 0 1,0 0-1,0 0 0,0 0 1,0 0-1,0-1 0,0 1 1,0 0-1,0 0 0,0 0 1,0 0-1,0 0 0,0 0 1,0 0-1,-1 0 0,1 0 1,0 0-1,0 0 0,0 0 1,0 0-1,0 0 0,0 0 1,0-1-1,0 1 0,0 0 1,-1 0-1,1 0 0,-32-6 802,-304-4 1631,215 10-1931,-185-1 474,-95 1 0,-92 1-327,-1747-45-3338,818 9 419,941 28 1369,93 3 513,-413 3 2769,783 3-1421,28 0-546,49 4 157,374 22 1388,-47-10-1289,124-4-1080,3250 11-3564,-3642-25 3937,284-2-658,-136-6 395,-246 7 287,0-1-1,-1 0 1,1-1-1,23-8 1,-42 11 6,-1 0 1,0 0-1,1 0 0,-1 0 1,0 0-1,1 0 1,-1 0-1,0 0 0,1 0 1,-1 0-1,0-1 1,0 1-1,1 0 0,-1 0 1,0 0-1,1-1 1,-1 1-1,0 0 1,0 0-1,1-1 0,-1 1 1,0 0-1,0 0 1,0-1-1,0 1 0,1 0 1,-1-1-1,0 1 1,0 0-1,0-1 0,0 1 1,0 0-1,0-1 1,0 1-1,0 0 0,0-1 1,0 1-1,0 0 1,0-1-1,0 1 1,0 0-1,0-1 0,0 1 1,0 0-1,-1-1 1,1 1-1,0 0 0,0-1 1,0 1-1,-30-15 144,-20 2 255,-76-9 1,-226-18 338,-164-4-548,-143-3-5,-126-6-303,-101-1-701,-4003-74-4967,4729 131 5972,133 1 162,27-1-120,9 0 15,52 11 278,1-3 0,74 3 0,-36-5-281,266 26 90,105-1 490,90 0 68,99 4-448,147 8-535,635 43-1233,1590 86-1819,-2488-151 2343,-175-11 700,-164-9 282,-154-6 339,-51 2-503,0 0 0,0-1 1,0 1-1,0 0 0,0 0 0,0 0 0,0 0 1,-1 0-1,1 0 0,0-1 0,0 1 0,0 0 0,0 0 1,0 0-1,0 0 0,0 0 0,0-1 0,0 1 1,1 0-1,-1 0 0,0 0 0,0-1 128,1 1-128,-91-11 652,-168 0-454,-162 1-36,-154 2 644,-142 3-106,376 3-901,-4060 8-1953,3849 4 1208,141 1 482,140 5 1041,230-12-329,-70 15-1,106-18-203,0 0 1,0 0-1,0 1 0,1-1 0,-1 1 1,0 0-1,1 0 0,-6 4 0,9-6-45,-1 0 0,1 1 0,0-1 0,-1 1 0,1-1 0,0 0-1,-1 1 1,1-1 0,0 1 0,0-1 0,0 1 0,-1-1 0,1 1-1,0-1 1,0 1 0,0-1 0,0 1 0,0-1 0,0 1 0,0-1 0,0 1-1,0-1 1,0 1 0,0-1 0,0 1 0,0-1 0,1 1 0,-1-1 0,0 1-1,0-1 1,0 1 0,1-1 0,-1 0 0,0 1 0,1-1 0,-1 1-1,1-1 1,5 5 80,0-1 0,1 0 1,-1 0-1,1-1 0,0 0 0,0 0 0,0-1 0,8 2 0,45 12 399,66 8-1,184 13 492,149 0 0,206 5-47,200-1-472,142 1-1167,1906 66-1934,-9-49-624,-2354-57 2278,-178-10 101,-157-11 631,-161 4 631,-53 15-370,-1-1 1,1 1-1,-1 0 1,0 0 0,1 0-1,-1 0 1,1-1 0,-1 1-1,1 0 1,-1 0 0,0-1-1,1 1 1,-1 0-1,0-1 1,1 1 0,-1 0-1,0-1 1,1 1 0,-1 0-1,0-1 1,0 1 0,1-1-1,-1 1 1,0-1 0,0 1-1,0 0 1,0-1-1,0 1 1,0-1 0,0 1-1,1-1 1,-1 1 0,-1-1-1,1 1 1,0-1 0,0 1-1,0-1 1,0 1-1,0-1 1,0 1 0,0 0-1,-1-1 1,1 0 0,-7-4 78,0 1 0,0 0 0,0 0 0,-1 1 0,1 0 1,-1 0-1,0 1 0,0 0 0,-8-1 0,-218-39 774,-148-3-359,-149-2 359,-151-6 16,-129-2-477,-3178-74-2839,3843 131 3188,136 0-567,11 0-13,33 6 184,165 18 560,193 13 68,211 8 0,179 7-135,148-3-732,133-8-906,98-8-193,3367 28-2949,-3771-62 2949,-216-10 103,-208-10 473,-312 18 428,0-1-1,-1-1 1,0-1-1,40-13 1,-60 17-15,1 0 0,-1 0 0,0 0 0,1 0 0,-1 0 0,0-1 0,1 1 0,-1 0 0,0 0 0,0 0 0,1 0 0,-1-1 0,0 1 0,0 0 0,1 0 0,-1 0 0,0-1 0,0 1 0,1 0 0,-1-1 0,0 1 0,0 0 0,0 0 0,0-1 0,0 1 0,1 0 0,-1-1 0,0 1 0,0 0 0,0-1 0,0 1 0,0 0 0,0-1 0,0 1 0,0 0 0,0-1 0,0 1 0,0 0 0,0-1 0,0 1 0,-1 0 0,1-1 0,0 1 0,0 0 0,0-1 0,0 1 0,-1 0 0,1 0 0,0-1 0,0 1 0,0 0 0,-1 0 0,1-1 0,0 1 0,0 0 0,-1 0 0,1 0 0,-42-15 465,-170-17 512,-167-3-80,-171-2-243,-171 4 215,-129 8-314,-3486-7-3518,3997 35 3862,516-1 1061,89-2-983,117 0 0,105 0 0,431 1-568,1238-3-959,-1615-6 380,-91-10-595,-105-8 152,-305 22 563,33-1 28,-1-4 0,128-32 0,-195 40 92,1-1 1,-1-1-1,0 1 0,1-1 1,-1-1-1,-1 1 1,8-6-1,-13 9-59,1 0 0,-1-1 0,1 1-1,-1-1 1,1 1 0,-1-1 0,0 1 0,1-1 0,-1 0 0,0 1-1,1-1 1,-1 1 0,0-1 0,0 0 0,0 1 0,1-1 0,-1 1-1,0-1 1,0 0 0,0 1 0,0-1 0,0 0 0,0 1 0,0-1-1,-1 0 1,1 1 0,0-1 0,0 0 0,-2-1 29,1 0 1,-1 0-1,1 1 1,-1-1-1,1 1 1,-1-1-1,0 1 1,0 0-1,0 0 1,0 0-1,0 0 1,0 0-1,-2-1 1,-38-12 308,0 2 0,-1 1 1,-1 3-1,-76-6 0,74 9-175,-288-23 681,-109 6-529,-1209-9-1908,-5 34-555,1448-1 1870,108-3 202,-48 4 214,257-3 1051,-38 2-987,476 11 168,1135 18 674,-1442-28-1105,431-13 45,-650 9-1,-1-1 0,1-1 0,-1 0 0,22-7 0,-41 10 0,1 0 0,0-1 0,0 1 0,0 0 0,-1 0 0,1 0 0,0-1 0,0 1 0,-1 0 0,1-1 0,0 1 0,-1 0 0,1-1 0,0 1 0,-1-1 0,1 1 0,-1-1 0,1 0 0,0 1 0,-1-1 0,0 0 0,1 1 0,-1-1 0,1 0 0,-1 1 0,0-1 0,1 0 0,-1 0 0,0 1 0,0-1 0,0 0 0,0 0 0,1 1 0,-1-1 0,0 0 0,0 0 0,-1 0 0,1 1 0,0-1 0,0 0 0,0 0 0,0 0 0,-1 1 0,1-1 0,0 0 0,-1 1 0,1-1 0,-1 0 0,1 1 0,0-1 0,-1 0 0,0 1 0,1-1 0,-1 1 0,1-1 0,-1 1 0,0-1 0,1 1 0,-1-1 0,0 1 0,0-1 0,-16-9 0,0 0 0,0 1 0,-1 1 0,-25-9 0,-186-57 0,-116-14-102,-103-6-304,-933-109-317,5 66 146,1367 136 577,-310-26 0,195 23 0,111 6 0,15 2 0,60 10 0,179 20 0,159 11-112,150 10-338,139 4 174,127-1-464,3666 70-4525,-4153-131 5394,-130-7 108,-184 9-104,-1-1 1,0-1-1,19-5 1,-32 7-119,-1 1 1,1 0-1,0 0 0,-1 0 1,1 0-1,0-1 0,-1 1 0,1 0 1,-1-1-1,1 1 0,-1 0 1,1-1-1,-1 1 0,1-1 1,-1 1-1,1-1 0,-1 1 1,1-1-1,-1 1 0,0-1 1,1 1-1,-1-1 0,0 0 1,0 1-1,1-1 0,-1 1 1,0-1-1,0 0 0,0 1 0,0-2 1,-1 0 33,0 1 1,0-1 0,0 0-1,-1 1 1,1-1-1,-1 1 1,1 0-1,-1-1 1,1 1 0,-1 0-1,0 0 1,0 0-1,0 0 1,1 0 0,-4-1-1,-56-21 531,0 1 1,-112-22-1,116 31-355,-263-57 758,-89-3 0,-3246-260 354,3602 331-1379,-338 7-262,385-4 309,-75 11-24,77-11 32,-1 0-1,1 1 1,0-1 0,0 1-1,0 0 1,0 0 0,0 1-1,0-1 1,1 1 0,-1 0-1,1 0 1,-1 0 0,-4 5-1,7-6 33,0 0-1,0 0 0,0 0 0,0 0 0,0 0 1,0 0-1,1 0 0,-1 0 0,0 0 0,1 0 0,0 0 1,0 0-1,-1 0 0,1 1 0,0-1 0,1 0 0,-1 0 1,0 0-1,1 0 0,-1 0 0,1 1 0,-1-1 0,1 0 1,0 0-1,0-1 0,0 1 0,0 0 0,2 3 0,2 0 101,0 1-1,0 0 0,1-1 0,-1 0 0,1 0 0,0-1 0,10 6 0,29 14 309,1-2 1,0-2-1,2-2 0,59 15 0,215 35-174,-308-66-278,308 50-165,89-2-642,3329 140-2973,-3725-190 3778,38 1-38,-89 2 138,7 0 6,-819 77 1883,2 41-569,795-112-1419,19-5 0,1 1 0,0 2 0,1 1 0,0 1 0,-51 24 0,79-33 0,1 1 0,0 0 0,0-1 0,-1 1 0,1 0 0,0 0 0,0 0 0,0 0 0,0 0 0,0 0 0,0 0 0,0 0 0,0 1 0,0-1 0,1 0 0,-1 0 0,-1 3 0,2-3 0,0 0 0,0 0 0,1-1 0,-1 1 0,0 0 0,0 0 0,0 0 0,1-1 0,-1 1 0,0 0 0,1-1 0,-1 1 0,1 0 0,-1 0 0,1-1 0,-1 1 0,1-1 0,-1 1 0,1-1 0,-1 1 0,1-1 0,1 2 0,5 2 0,0-1 0,1 1 0,-1-1 0,15 3 0,-22-6 0,53 14 151,1-3-1,96 7 0,118-7 483,-200-10-571,422-2-30,-763 1-32,-725 45-821,-5 35-427,769-60 1422,-225 27-174,351-31 0,85-9 0,32-2 0,51-1 0,796 0-24,-503-6-30,332 2 48,1040-12-2409,-1383 1 2327,-123-5 88,-162 6 0,-57 10 0,1 0 0,-1 1 0,1-1 0,-1 0 0,1 0 0,-1 0 0,0 0 0,1 0 0,-1 0 0,1 0 0,-1 0 0,1-1 0,-1 1 0,0 0 0,1 0 0,-1 0 0,1 0 0,-1-1 0,0 1 0,1 0 0,-1 0 0,0-1 0,1 1 0,-1 0 0,0 0 0,1-1 0,-1 1 0,0 0 0,0-1 0,1 1 0,-1 0 0,0-1 0,0 1 0,0-1 0,1 1 0,-1-1 0,0 1 0,0 0 0,0-1 0,-10-3 0,0 1 0,-1 1 0,1 0 0,0 0 0,-1 1 0,-12 0 0,-226-10 0,-179 4-164,-213 3-582,-261 2 54,-223 1-218,-4760 4-4005,5162-2 3932,212 0 205,192 7 778,267-5 103,-56 10-1,78-3 246,30-10-340,-1 0 0,1 0 0,0 0 0,0 0 0,0 0 0,-1 1 0,1-1 0,0 0 0,0 0 0,0 0 0,0 0 0,-1 0 0,1 1 0,0-1 0,0 0 0,0 0 0,0 0 0,0 0 0,0 1 0,0-1 0,0 0 0,-1 0 0,1 0 0,0 1 0,0-1 0,0 0 0,0 0 0,0 1 0,0-1 0,0 0 0,0 0 0,0 0 0,0 1 0,0-1 0,0 0 0,1 0 0,-1 0 0,0 1 0,0-1 0,0 0 0,0 0 0,0 0 0,0 1 0,0-1 0,1 0 0,-1 0 0,0 0 0,0 0 0,0 0 0,0 1 0,0-1 0,1 0 0,-1 0 0,0 0 0,0 0 0,0 0 0,1 0-1,-1 0 1,12 4 156,0 0 0,0-1 0,0-1 0,0 0 0,16 1-1,179 10 821,130-4-1,135-4 0,106-2 0,114-2-285,129-1-1015,108-1 33,106 0-536,992-7-998,-5-40-296,-1342 13 1131,-191-4 316,-171 3 1109,-149 7-127,-135 15 34,-34 14-341,0 0 1,0 0 0,1 0 0,-1 0 0,0-1 0,0 1 0,0 0 0,1 0 0,-1 0-1,0-1 1,0 1 0,0 0 0,1 0 0,-1-1 0,0 1 0,0 0 0,0 0 0,0-1-1,0 1 1,0 0 0,0-1 0,0 1 0,1 0 0,-1 0 0,0-1 0,0 1 0,0 0-1,0-1 1,-1 1 0,1 0 0,0-1 0,0 1 0,0 0 0,0 0 0,0-1 0,0 1-1,0 0 1,0 0 0,-1-1 0,1 1 0,0 0 0,0 0 0,0-1 0,-1 1 0,1 0-1,0 0 1,0 0 0,0-1 0,-1 1 0,1 0 0,0 0 0,-1 0 0,-13-5 154,1 1 1,-1 0 0,-1 1 0,1 1 0,-29-2 0,-247-11 731,-204 6-264,-239 3 230,-246 4-345,-237 3-1206,-186 8-293,-3030 49-1966,3250-29 1966,252 6 3,258-1 335,238-5 1303,207-3 325,174-12-322,53-14-654,1 0 0,-1 0 0,0 0 1,0 0-1,1 0 0,-1 0 0,0 0 0,0 0 1,1 0-1,-1 1 0,0-1 0,0 0 1,0 0-1,1 0 0,-1 0 0,0 0 0,0 0 1,0 1-1,0-1 0,1 0 0,-1 0 1,0 0-1,0 0 0,0 1 0,0-1 0,0 0 1,1 0-1,-1 0 0,0 1 0,0-1 1,0 0-1,0 0 0,0 1 0,0-1 0,0 0 1,0 0-1,0 1 0,0-1 0,0 0 1,0 0-1,0 1 0,0-1 0,0 0 0,0 0 1,0 0-1,0 1 0,-1-1 0,1 0 1,0 0-1,0 0 0,0 1 0,0-1 0,0 0 1,0 0-1,-1 0 0,1 1 0,0-1 1,0 0-1,0 0 0,-1 0 0,1 0 0,0 0 1,0 0-1,0 1 0,-1-1 0,1 0 1,0 0-1,0 0 0,-1 0 0,17 4 193,0-1 0,0 0 0,22 0 0,191 8 695,149-6-266,130-2 266,2579-5 2077,-1242-1-5958,-1563 2 2810,-206-3 545,-62 2-164,-14-1-3,-34-4 67,-56-4-1,-292-23-160,-340-9-272,-414 1-656,-327 8-163,-219 10 33,-1641 6-883,31 86 1232,2042-9 6306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2854458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58872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1408260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3910046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dirty="0"/>
          </a:p>
        </p:txBody>
      </p:sp>
    </p:spTree>
    <p:extLst>
      <p:ext uri="{BB962C8B-B14F-4D97-AF65-F5344CB8AC3E}">
        <p14:creationId xmlns:p14="http://schemas.microsoft.com/office/powerpoint/2010/main" val="339380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dirty="0"/>
          </a:p>
        </p:txBody>
      </p:sp>
    </p:spTree>
    <p:extLst>
      <p:ext uri="{BB962C8B-B14F-4D97-AF65-F5344CB8AC3E}">
        <p14:creationId xmlns:p14="http://schemas.microsoft.com/office/powerpoint/2010/main" val="218321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customXml" Target="../ink/ink3.xml"/><Relationship Id="rId5" Type="http://schemas.openxmlformats.org/officeDocument/2006/relationships/image" Target="../media/image11.png"/><Relationship Id="rId4" Type="http://schemas.openxmlformats.org/officeDocument/2006/relationships/customXml" Target="../ink/ink2.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5823284" y="2099110"/>
            <a:ext cx="4379976" cy="1547583"/>
          </a:xfrm>
        </p:spPr>
        <p:txBody>
          <a:bodyPr>
            <a:normAutofit fontScale="90000"/>
          </a:bodyPr>
          <a:lstStyle/>
          <a:p>
            <a:r>
              <a:rPr lang="en-US" dirty="0">
                <a:effectLst>
                  <a:outerShdw blurRad="38100" dist="38100" dir="2700000" algn="tl">
                    <a:srgbClr val="000000">
                      <a:alpha val="43137"/>
                    </a:srgbClr>
                  </a:outerShdw>
                </a:effectLst>
              </a:rPr>
              <a:t>Mobile Price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Classification</a:t>
            </a:r>
            <a:r>
              <a:rPr lang="en-US" dirty="0"/>
              <a:t/>
            </a:r>
            <a:br>
              <a:rPr lang="en-US" dirty="0"/>
            </a:br>
            <a:endParaRPr lang="en-US" dirty="0"/>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5823284" y="3340008"/>
            <a:ext cx="4379976" cy="613370"/>
          </a:xfrm>
        </p:spPr>
        <p:txBody>
          <a:bodyPr>
            <a:normAutofit/>
          </a:bodyPr>
          <a:lstStyle/>
          <a:p>
            <a:r>
              <a:rPr lang="en-US" i="1" u="sng" dirty="0"/>
              <a:t>Machine Learning Using Tensor Flow</a:t>
            </a:r>
            <a:endParaRPr lang="ru-RU" i="1" u="sng" dirty="0"/>
          </a:p>
          <a:p>
            <a:endParaRPr lang="en-US" i="1" u="sng" dirty="0"/>
          </a:p>
        </p:txBody>
      </p:sp>
    </p:spTree>
    <p:extLst>
      <p:ext uri="{BB962C8B-B14F-4D97-AF65-F5344CB8AC3E}">
        <p14:creationId xmlns:p14="http://schemas.microsoft.com/office/powerpoint/2010/main" val="14761372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1342275" y="260216"/>
            <a:ext cx="8808720" cy="745624"/>
          </a:xfrm>
        </p:spPr>
        <p:txBody>
          <a:bodyPr>
            <a:normAutofit/>
          </a:bodyPr>
          <a:lstStyle/>
          <a:p>
            <a:r>
              <a:rPr lang="en-US" sz="2800" u="sng" dirty="0" smtClean="0">
                <a:effectLst>
                  <a:outerShdw blurRad="38100" dist="38100" dir="2700000" algn="tl">
                    <a:srgbClr val="000000">
                      <a:alpha val="43137"/>
                    </a:srgbClr>
                  </a:outerShdw>
                </a:effectLst>
              </a:rPr>
              <a:t>Importing </a:t>
            </a:r>
            <a:endParaRPr lang="en-US" sz="2800" u="sng"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pic>
        <p:nvPicPr>
          <p:cNvPr id="25" name="Picture 24">
            <a:extLst>
              <a:ext uri="{FF2B5EF4-FFF2-40B4-BE49-F238E27FC236}">
                <a16:creationId xmlns:a16="http://schemas.microsoft.com/office/drawing/2014/main" id="{0DA73B98-DB75-2011-4BE8-ED521D63FF67}"/>
              </a:ext>
            </a:extLst>
          </p:cNvPr>
          <p:cNvPicPr>
            <a:picLocks noChangeAspect="1"/>
          </p:cNvPicPr>
          <p:nvPr/>
        </p:nvPicPr>
        <p:blipFill rotWithShape="1">
          <a:blip r:embed="rId2"/>
          <a:srcRect r="52898"/>
          <a:stretch/>
        </p:blipFill>
        <p:spPr>
          <a:xfrm>
            <a:off x="1792048" y="1162859"/>
            <a:ext cx="4261003" cy="1983136"/>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pic>
        <p:nvPicPr>
          <p:cNvPr id="27" name="Picture 26">
            <a:extLst>
              <a:ext uri="{FF2B5EF4-FFF2-40B4-BE49-F238E27FC236}">
                <a16:creationId xmlns:a16="http://schemas.microsoft.com/office/drawing/2014/main" id="{80ECD3C9-4C74-26EA-7EAB-ABE64C2B7FF7}"/>
              </a:ext>
            </a:extLst>
          </p:cNvPr>
          <p:cNvPicPr>
            <a:picLocks noChangeAspect="1"/>
          </p:cNvPicPr>
          <p:nvPr/>
        </p:nvPicPr>
        <p:blipFill rotWithShape="1">
          <a:blip r:embed="rId3"/>
          <a:srcRect l="1" r="65932"/>
          <a:stretch/>
        </p:blipFill>
        <p:spPr>
          <a:xfrm>
            <a:off x="1191684" y="3891114"/>
            <a:ext cx="4261003" cy="1995879"/>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pic>
        <p:nvPicPr>
          <p:cNvPr id="29" name="Picture 28">
            <a:extLst>
              <a:ext uri="{FF2B5EF4-FFF2-40B4-BE49-F238E27FC236}">
                <a16:creationId xmlns:a16="http://schemas.microsoft.com/office/drawing/2014/main" id="{A7BA1BBA-3B3C-6FD1-DC35-8084C622E895}"/>
              </a:ext>
            </a:extLst>
          </p:cNvPr>
          <p:cNvPicPr>
            <a:picLocks noChangeAspect="1"/>
          </p:cNvPicPr>
          <p:nvPr/>
        </p:nvPicPr>
        <p:blipFill rotWithShape="1">
          <a:blip r:embed="rId4"/>
          <a:srcRect r="65540"/>
          <a:stretch/>
        </p:blipFill>
        <p:spPr>
          <a:xfrm>
            <a:off x="6994237" y="1162859"/>
            <a:ext cx="4569690" cy="1983136"/>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pic>
        <p:nvPicPr>
          <p:cNvPr id="31" name="Picture 30">
            <a:extLst>
              <a:ext uri="{FF2B5EF4-FFF2-40B4-BE49-F238E27FC236}">
                <a16:creationId xmlns:a16="http://schemas.microsoft.com/office/drawing/2014/main" id="{6B648FB9-9509-C103-1834-A53396F2A94E}"/>
              </a:ext>
            </a:extLst>
          </p:cNvPr>
          <p:cNvPicPr>
            <a:picLocks noChangeAspect="1"/>
          </p:cNvPicPr>
          <p:nvPr/>
        </p:nvPicPr>
        <p:blipFill rotWithShape="1">
          <a:blip r:embed="rId5"/>
          <a:srcRect r="66966"/>
          <a:stretch/>
        </p:blipFill>
        <p:spPr>
          <a:xfrm>
            <a:off x="6351712" y="3891113"/>
            <a:ext cx="4214688" cy="1995879"/>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spTree>
    <p:extLst>
      <p:ext uri="{BB962C8B-B14F-4D97-AF65-F5344CB8AC3E}">
        <p14:creationId xmlns:p14="http://schemas.microsoft.com/office/powerpoint/2010/main" val="204666079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6" name="Title 5">
            <a:extLst>
              <a:ext uri="{FF2B5EF4-FFF2-40B4-BE49-F238E27FC236}">
                <a16:creationId xmlns:a16="http://schemas.microsoft.com/office/drawing/2014/main" id="{26E4A88F-5E62-D769-8BC3-09615948860B}"/>
              </a:ext>
            </a:extLst>
          </p:cNvPr>
          <p:cNvSpPr>
            <a:spLocks noGrp="1"/>
          </p:cNvSpPr>
          <p:nvPr>
            <p:ph type="title"/>
          </p:nvPr>
        </p:nvSpPr>
        <p:spPr>
          <a:xfrm>
            <a:off x="936655" y="0"/>
            <a:ext cx="10318690" cy="1325880"/>
          </a:xfrm>
        </p:spPr>
        <p:txBody>
          <a:bodyPr/>
          <a:lstStyle/>
          <a:p>
            <a:r>
              <a:rPr lang="en-US" dirty="0">
                <a:effectLst>
                  <a:outerShdw blurRad="38100" dist="38100" dir="2700000" algn="tl">
                    <a:srgbClr val="000000">
                      <a:alpha val="43137"/>
                    </a:srgbClr>
                  </a:outerShdw>
                </a:effectLst>
              </a:rPr>
              <a:t>Check the missing values</a:t>
            </a:r>
          </a:p>
        </p:txBody>
      </p:sp>
      <p:pic>
        <p:nvPicPr>
          <p:cNvPr id="8" name="Picture 7">
            <a:extLst>
              <a:ext uri="{FF2B5EF4-FFF2-40B4-BE49-F238E27FC236}">
                <a16:creationId xmlns:a16="http://schemas.microsoft.com/office/drawing/2014/main" id="{D80AFCBB-CA62-A901-8143-8A9F9F84D239}"/>
              </a:ext>
            </a:extLst>
          </p:cNvPr>
          <p:cNvPicPr>
            <a:picLocks noChangeAspect="1"/>
          </p:cNvPicPr>
          <p:nvPr/>
        </p:nvPicPr>
        <p:blipFill rotWithShape="1">
          <a:blip r:embed="rId3"/>
          <a:srcRect r="37891"/>
          <a:stretch/>
        </p:blipFill>
        <p:spPr>
          <a:xfrm>
            <a:off x="1084346" y="1483408"/>
            <a:ext cx="5224090" cy="3287094"/>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pic>
        <p:nvPicPr>
          <p:cNvPr id="3" name="Picture 2">
            <a:extLst>
              <a:ext uri="{FF2B5EF4-FFF2-40B4-BE49-F238E27FC236}">
                <a16:creationId xmlns:a16="http://schemas.microsoft.com/office/drawing/2014/main" id="{CA423B2C-D6D3-253C-96A6-A2CA189536CA}"/>
              </a:ext>
            </a:extLst>
          </p:cNvPr>
          <p:cNvPicPr>
            <a:picLocks noChangeAspect="1"/>
          </p:cNvPicPr>
          <p:nvPr/>
        </p:nvPicPr>
        <p:blipFill rotWithShape="1">
          <a:blip r:embed="rId4"/>
          <a:srcRect l="3357" t="15231" r="72037" b="13547"/>
          <a:stretch/>
        </p:blipFill>
        <p:spPr>
          <a:xfrm>
            <a:off x="7310116" y="1483408"/>
            <a:ext cx="2283464" cy="3590421"/>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spTree>
    <p:extLst>
      <p:ext uri="{BB962C8B-B14F-4D97-AF65-F5344CB8AC3E}">
        <p14:creationId xmlns:p14="http://schemas.microsoft.com/office/powerpoint/2010/main" val="26631484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3" name="Title 2">
            <a:extLst>
              <a:ext uri="{FF2B5EF4-FFF2-40B4-BE49-F238E27FC236}">
                <a16:creationId xmlns:a16="http://schemas.microsoft.com/office/drawing/2014/main" id="{C83BCAA2-DF2B-C4F3-6CF2-D058632191D2}"/>
              </a:ext>
            </a:extLst>
          </p:cNvPr>
          <p:cNvSpPr>
            <a:spLocks noGrp="1"/>
          </p:cNvSpPr>
          <p:nvPr>
            <p:ph type="title"/>
          </p:nvPr>
        </p:nvSpPr>
        <p:spPr>
          <a:xfrm>
            <a:off x="936655" y="53896"/>
            <a:ext cx="10318690" cy="1325880"/>
          </a:xfrm>
        </p:spPr>
        <p:txBody>
          <a:bodyPr/>
          <a:lstStyle/>
          <a:p>
            <a:r>
              <a:rPr lang="en-US" dirty="0">
                <a:effectLst>
                  <a:outerShdw blurRad="38100" dist="38100" dir="2700000" algn="tl">
                    <a:srgbClr val="000000">
                      <a:alpha val="43137"/>
                    </a:srgbClr>
                  </a:outerShdw>
                </a:effectLst>
              </a:rPr>
              <a:t>Effect on price due to battery </a:t>
            </a:r>
            <a:r>
              <a:rPr lang="en-US" dirty="0" smtClean="0">
                <a:effectLst>
                  <a:outerShdw blurRad="38100" dist="38100" dir="2700000" algn="tl">
                    <a:srgbClr val="000000">
                      <a:alpha val="43137"/>
                    </a:srgbClr>
                  </a:outerShdw>
                </a:effectLst>
              </a:rPr>
              <a:t>POWER</a:t>
            </a:r>
            <a:endParaRPr lang="en-US" dirty="0">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E5A5AB13-D623-92E0-D597-2EB11D712449}"/>
              </a:ext>
            </a:extLst>
          </p:cNvPr>
          <p:cNvPicPr>
            <a:picLocks noChangeAspect="1"/>
          </p:cNvPicPr>
          <p:nvPr/>
        </p:nvPicPr>
        <p:blipFill>
          <a:blip r:embed="rId3"/>
          <a:stretch>
            <a:fillRect/>
          </a:stretch>
        </p:blipFill>
        <p:spPr>
          <a:xfrm>
            <a:off x="6096000" y="1379776"/>
            <a:ext cx="4575858" cy="3383953"/>
          </a:xfrm>
          <a:prstGeom prst="roundRect">
            <a:avLst>
              <a:gd name="adj" fmla="val 6735"/>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pic>
        <p:nvPicPr>
          <p:cNvPr id="4" name="Picture 3">
            <a:extLst>
              <a:ext uri="{FF2B5EF4-FFF2-40B4-BE49-F238E27FC236}">
                <a16:creationId xmlns:a16="http://schemas.microsoft.com/office/drawing/2014/main" id="{9A1B1F3E-AE2D-5400-41BE-8569E5301FC3}"/>
              </a:ext>
            </a:extLst>
          </p:cNvPr>
          <p:cNvPicPr>
            <a:picLocks noChangeAspect="1"/>
          </p:cNvPicPr>
          <p:nvPr/>
        </p:nvPicPr>
        <p:blipFill rotWithShape="1">
          <a:blip r:embed="rId4"/>
          <a:srcRect l="4445" t="14710" r="29634" b="7289"/>
          <a:stretch/>
        </p:blipFill>
        <p:spPr>
          <a:xfrm>
            <a:off x="545928" y="1379776"/>
            <a:ext cx="4416076" cy="3321236"/>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spTree>
    <p:extLst>
      <p:ext uri="{BB962C8B-B14F-4D97-AF65-F5344CB8AC3E}">
        <p14:creationId xmlns:p14="http://schemas.microsoft.com/office/powerpoint/2010/main" val="252553037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3" name="Title 2">
            <a:extLst>
              <a:ext uri="{FF2B5EF4-FFF2-40B4-BE49-F238E27FC236}">
                <a16:creationId xmlns:a16="http://schemas.microsoft.com/office/drawing/2014/main" id="{C83BCAA2-DF2B-C4F3-6CF2-D058632191D2}"/>
              </a:ext>
            </a:extLst>
          </p:cNvPr>
          <p:cNvSpPr>
            <a:spLocks noGrp="1"/>
          </p:cNvSpPr>
          <p:nvPr>
            <p:ph type="title"/>
          </p:nvPr>
        </p:nvSpPr>
        <p:spPr>
          <a:xfrm>
            <a:off x="688310" y="-110836"/>
            <a:ext cx="10318690" cy="1325880"/>
          </a:xfrm>
        </p:spPr>
        <p:txBody>
          <a:bodyPr/>
          <a:lstStyle/>
          <a:p>
            <a:r>
              <a:rPr lang="en-US" dirty="0">
                <a:effectLst>
                  <a:outerShdw blurRad="38100" dist="38100" dir="2700000" algn="tl">
                    <a:srgbClr val="000000">
                      <a:alpha val="43137"/>
                    </a:srgbClr>
                  </a:outerShdw>
                </a:effectLst>
              </a:rPr>
              <a:t>Effect on price due to clock speed</a:t>
            </a:r>
          </a:p>
        </p:txBody>
      </p:sp>
      <p:pic>
        <p:nvPicPr>
          <p:cNvPr id="4" name="Picture 3">
            <a:extLst>
              <a:ext uri="{FF2B5EF4-FFF2-40B4-BE49-F238E27FC236}">
                <a16:creationId xmlns:a16="http://schemas.microsoft.com/office/drawing/2014/main" id="{F0C4536D-C192-DA7C-FED6-421628B4966B}"/>
              </a:ext>
            </a:extLst>
          </p:cNvPr>
          <p:cNvPicPr>
            <a:picLocks noChangeAspect="1"/>
          </p:cNvPicPr>
          <p:nvPr/>
        </p:nvPicPr>
        <p:blipFill>
          <a:blip r:embed="rId3"/>
          <a:stretch>
            <a:fillRect/>
          </a:stretch>
        </p:blipFill>
        <p:spPr>
          <a:xfrm>
            <a:off x="5029174" y="1042709"/>
            <a:ext cx="6232994" cy="3729462"/>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pic>
        <p:nvPicPr>
          <p:cNvPr id="5" name="Picture 4">
            <a:extLst>
              <a:ext uri="{FF2B5EF4-FFF2-40B4-BE49-F238E27FC236}">
                <a16:creationId xmlns:a16="http://schemas.microsoft.com/office/drawing/2014/main" id="{CA8CDD6D-4ECF-3F04-5A7E-9EE97E77EBD0}"/>
              </a:ext>
            </a:extLst>
          </p:cNvPr>
          <p:cNvPicPr>
            <a:picLocks noChangeAspect="1"/>
          </p:cNvPicPr>
          <p:nvPr/>
        </p:nvPicPr>
        <p:blipFill rotWithShape="1">
          <a:blip r:embed="rId4"/>
          <a:srcRect l="5807" t="14516" r="23549" b="13709"/>
          <a:stretch/>
        </p:blipFill>
        <p:spPr>
          <a:xfrm>
            <a:off x="688310" y="1042709"/>
            <a:ext cx="3877271" cy="3726061"/>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spTree>
    <p:extLst>
      <p:ext uri="{BB962C8B-B14F-4D97-AF65-F5344CB8AC3E}">
        <p14:creationId xmlns:p14="http://schemas.microsoft.com/office/powerpoint/2010/main" val="22285224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
        <p:nvSpPr>
          <p:cNvPr id="3" name="Title 2">
            <a:extLst>
              <a:ext uri="{FF2B5EF4-FFF2-40B4-BE49-F238E27FC236}">
                <a16:creationId xmlns:a16="http://schemas.microsoft.com/office/drawing/2014/main" id="{C83BCAA2-DF2B-C4F3-6CF2-D058632191D2}"/>
              </a:ext>
            </a:extLst>
          </p:cNvPr>
          <p:cNvSpPr>
            <a:spLocks noGrp="1"/>
          </p:cNvSpPr>
          <p:nvPr>
            <p:ph type="title"/>
          </p:nvPr>
        </p:nvSpPr>
        <p:spPr>
          <a:xfrm>
            <a:off x="936655" y="0"/>
            <a:ext cx="10318690" cy="1325880"/>
          </a:xfrm>
        </p:spPr>
        <p:txBody>
          <a:bodyPr/>
          <a:lstStyle/>
          <a:p>
            <a:r>
              <a:rPr lang="en-US" dirty="0">
                <a:effectLst>
                  <a:outerShdw blurRad="38100" dist="38100" dir="2700000" algn="tl">
                    <a:srgbClr val="000000">
                      <a:alpha val="43137"/>
                    </a:srgbClr>
                  </a:outerShdw>
                </a:effectLst>
              </a:rPr>
              <a:t>Effect on price due to front camera</a:t>
            </a:r>
          </a:p>
        </p:txBody>
      </p:sp>
      <p:pic>
        <p:nvPicPr>
          <p:cNvPr id="5" name="Picture 4">
            <a:extLst>
              <a:ext uri="{FF2B5EF4-FFF2-40B4-BE49-F238E27FC236}">
                <a16:creationId xmlns:a16="http://schemas.microsoft.com/office/drawing/2014/main" id="{D1AF17EF-F3C2-268D-BBFD-320AF7FD2AF5}"/>
              </a:ext>
            </a:extLst>
          </p:cNvPr>
          <p:cNvPicPr>
            <a:picLocks noChangeAspect="1"/>
          </p:cNvPicPr>
          <p:nvPr/>
        </p:nvPicPr>
        <p:blipFill>
          <a:blip r:embed="rId3"/>
          <a:stretch>
            <a:fillRect/>
          </a:stretch>
        </p:blipFill>
        <p:spPr>
          <a:xfrm>
            <a:off x="5526356" y="1402080"/>
            <a:ext cx="4890184" cy="3639502"/>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pic>
        <p:nvPicPr>
          <p:cNvPr id="4" name="Picture 3">
            <a:extLst>
              <a:ext uri="{FF2B5EF4-FFF2-40B4-BE49-F238E27FC236}">
                <a16:creationId xmlns:a16="http://schemas.microsoft.com/office/drawing/2014/main" id="{D28C5757-341F-292C-7D31-E10D5BED7D62}"/>
              </a:ext>
            </a:extLst>
          </p:cNvPr>
          <p:cNvPicPr>
            <a:picLocks noChangeAspect="1"/>
          </p:cNvPicPr>
          <p:nvPr/>
        </p:nvPicPr>
        <p:blipFill rotWithShape="1">
          <a:blip r:embed="rId4"/>
          <a:srcRect l="6437" t="15299" r="22905" b="11008"/>
          <a:stretch/>
        </p:blipFill>
        <p:spPr>
          <a:xfrm>
            <a:off x="624840" y="1626870"/>
            <a:ext cx="4503420" cy="3009900"/>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spTree>
    <p:extLst>
      <p:ext uri="{BB962C8B-B14F-4D97-AF65-F5344CB8AC3E}">
        <p14:creationId xmlns:p14="http://schemas.microsoft.com/office/powerpoint/2010/main" val="107243193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209800" y="0"/>
            <a:ext cx="10515600" cy="1325563"/>
          </a:xfrm>
        </p:spPr>
        <p:txBody>
          <a:bodyPr/>
          <a:lstStyle/>
          <a:p>
            <a:r>
              <a:rPr lang="en-US" dirty="0">
                <a:effectLst>
                  <a:outerShdw blurRad="38100" dist="38100" dir="2700000" algn="tl">
                    <a:srgbClr val="000000">
                      <a:alpha val="43137"/>
                    </a:srgbClr>
                  </a:outerShdw>
                </a:effectLst>
              </a:rPr>
              <a:t>Correlation of attributes</a:t>
            </a:r>
            <a:endParaRPr lang="en-US" dirty="0"/>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18" name="Picture 17">
            <a:extLst>
              <a:ext uri="{FF2B5EF4-FFF2-40B4-BE49-F238E27FC236}">
                <a16:creationId xmlns:a16="http://schemas.microsoft.com/office/drawing/2014/main" id="{A38EB853-F596-E7E8-E010-E0E1D21D7367}"/>
              </a:ext>
            </a:extLst>
          </p:cNvPr>
          <p:cNvPicPr>
            <a:picLocks noChangeAspect="1"/>
          </p:cNvPicPr>
          <p:nvPr/>
        </p:nvPicPr>
        <p:blipFill>
          <a:blip r:embed="rId2"/>
          <a:stretch>
            <a:fillRect/>
          </a:stretch>
        </p:blipFill>
        <p:spPr>
          <a:xfrm>
            <a:off x="6694613" y="1308069"/>
            <a:ext cx="4160368" cy="3032437"/>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pic>
        <p:nvPicPr>
          <p:cNvPr id="2" name="Picture 1">
            <a:extLst>
              <a:ext uri="{FF2B5EF4-FFF2-40B4-BE49-F238E27FC236}">
                <a16:creationId xmlns:a16="http://schemas.microsoft.com/office/drawing/2014/main" id="{9E81515E-3EAD-4058-CFD4-91B847C3158C}"/>
              </a:ext>
            </a:extLst>
          </p:cNvPr>
          <p:cNvPicPr>
            <a:picLocks noChangeAspect="1"/>
          </p:cNvPicPr>
          <p:nvPr/>
        </p:nvPicPr>
        <p:blipFill rotWithShape="1">
          <a:blip r:embed="rId3"/>
          <a:srcRect r="33285"/>
          <a:stretch/>
        </p:blipFill>
        <p:spPr>
          <a:xfrm>
            <a:off x="1053754" y="1308069"/>
            <a:ext cx="4912937" cy="3030336"/>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sp>
        <p:nvSpPr>
          <p:cNvPr id="3" name="TextBox 2"/>
          <p:cNvSpPr txBox="1"/>
          <p:nvPr/>
        </p:nvSpPr>
        <p:spPr>
          <a:xfrm>
            <a:off x="824491" y="4580656"/>
            <a:ext cx="11085859" cy="1477328"/>
          </a:xfrm>
          <a:prstGeom prst="rect">
            <a:avLst/>
          </a:prstGeom>
          <a:noFill/>
        </p:spPr>
        <p:txBody>
          <a:bodyPr wrap="square" rtlCol="0">
            <a:spAutoFit/>
          </a:bodyPr>
          <a:lstStyle/>
          <a:p>
            <a:r>
              <a:rPr lang="en-US" dirty="0">
                <a:latin typeface="+mj-lt"/>
              </a:rPr>
              <a:t>In machine learning, correlation of attributes refers to the relationship between the features or attributes of a dataset. It is an important concept because it can affect the performance of machine learning models</a:t>
            </a:r>
            <a:r>
              <a:rPr lang="en-US" dirty="0" smtClean="0">
                <a:latin typeface="+mj-lt"/>
              </a:rPr>
              <a:t>. Therefore</a:t>
            </a:r>
            <a:r>
              <a:rPr lang="en-US" dirty="0">
                <a:latin typeface="+mj-lt"/>
              </a:rPr>
              <a:t>, in machine learning, it is important to identify and handle correlations between attributes appropriately. This can be done through techniques such as feature selection or feature extraction, where redundant or unnecessary features are removed or combined to reduce the correlation between </a:t>
            </a:r>
            <a:r>
              <a:rPr lang="en-US" dirty="0" smtClean="0">
                <a:latin typeface="+mj-lt"/>
              </a:rPr>
              <a:t>attributes.</a:t>
            </a:r>
            <a:endParaRPr lang="en-IN" dirty="0">
              <a:latin typeface="+mj-lt"/>
            </a:endParaRPr>
          </a:p>
        </p:txBody>
      </p:sp>
    </p:spTree>
    <p:extLst>
      <p:ext uri="{BB962C8B-B14F-4D97-AF65-F5344CB8AC3E}">
        <p14:creationId xmlns:p14="http://schemas.microsoft.com/office/powerpoint/2010/main" val="41516945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C944-A902-7E98-70AD-3008B2E79235}"/>
              </a:ext>
            </a:extLst>
          </p:cNvPr>
          <p:cNvSpPr>
            <a:spLocks noGrp="1"/>
          </p:cNvSpPr>
          <p:nvPr>
            <p:ph type="title"/>
          </p:nvPr>
        </p:nvSpPr>
        <p:spPr>
          <a:xfrm>
            <a:off x="838200" y="50960"/>
            <a:ext cx="3268980" cy="946944"/>
          </a:xfrm>
        </p:spPr>
        <p:txBody>
          <a:bodyPr/>
          <a:lstStyle/>
          <a:p>
            <a:r>
              <a:rPr lang="en-IN" dirty="0">
                <a:effectLst>
                  <a:outerShdw blurRad="38100" dist="38100" dir="2700000" algn="tl">
                    <a:srgbClr val="000000">
                      <a:alpha val="43137"/>
                    </a:srgbClr>
                  </a:outerShdw>
                </a:effectLst>
              </a:rPr>
              <a:t>4g </a:t>
            </a:r>
            <a:r>
              <a:rPr lang="en-IN" sz="2400" dirty="0" smtClean="0">
                <a:effectLst>
                  <a:outerShdw blurRad="38100" dist="38100" dir="2700000" algn="tl">
                    <a:srgbClr val="000000">
                      <a:alpha val="43137"/>
                    </a:srgbClr>
                  </a:outerShdw>
                </a:effectLst>
              </a:rPr>
              <a:t>supported :</a:t>
            </a:r>
            <a:r>
              <a:rPr lang="en-IN" dirty="0" smtClean="0">
                <a:effectLst>
                  <a:outerShdw blurRad="38100" dist="38100" dir="2700000" algn="tl">
                    <a:srgbClr val="000000">
                      <a:alpha val="43137"/>
                    </a:srgbClr>
                  </a:outerShdw>
                </a:effectLst>
              </a:rPr>
              <a:t> </a:t>
            </a:r>
            <a:endParaRPr lang="en-IN" dirty="0">
              <a:effectLst>
                <a:outerShdw blurRad="38100" dist="38100" dir="2700000" algn="tl">
                  <a:srgbClr val="000000">
                    <a:alpha val="43137"/>
                  </a:srgbClr>
                </a:outerShdw>
              </a:effectLst>
            </a:endParaRPr>
          </a:p>
        </p:txBody>
      </p:sp>
      <p:sp>
        <p:nvSpPr>
          <p:cNvPr id="7" name="Date Placeholder 6">
            <a:extLst>
              <a:ext uri="{FF2B5EF4-FFF2-40B4-BE49-F238E27FC236}">
                <a16:creationId xmlns:a16="http://schemas.microsoft.com/office/drawing/2014/main" id="{D371BEB8-9268-FC86-D7D6-3F75EE92C1D6}"/>
              </a:ext>
            </a:extLst>
          </p:cNvPr>
          <p:cNvSpPr>
            <a:spLocks noGrp="1"/>
          </p:cNvSpPr>
          <p:nvPr>
            <p:ph type="dt" sz="half" idx="10"/>
          </p:nvPr>
        </p:nvSpPr>
        <p:spPr/>
        <p:txBody>
          <a:bodyPr/>
          <a:lstStyle/>
          <a:p>
            <a:r>
              <a:rPr lang="en-US"/>
              <a:t>7/1/20XX</a:t>
            </a:r>
            <a:endParaRPr lang="en-US" dirty="0"/>
          </a:p>
        </p:txBody>
      </p:sp>
      <p:sp>
        <p:nvSpPr>
          <p:cNvPr id="8" name="Footer Placeholder 7">
            <a:extLst>
              <a:ext uri="{FF2B5EF4-FFF2-40B4-BE49-F238E27FC236}">
                <a16:creationId xmlns:a16="http://schemas.microsoft.com/office/drawing/2014/main" id="{021C595F-08EB-02B1-5718-29F7E50A1DBB}"/>
              </a:ext>
            </a:extLst>
          </p:cNvPr>
          <p:cNvSpPr>
            <a:spLocks noGrp="1"/>
          </p:cNvSpPr>
          <p:nvPr>
            <p:ph type="ftr" sz="quarter" idx="11"/>
          </p:nvPr>
        </p:nvSpPr>
        <p:spPr/>
        <p:txBody>
          <a:bodyPr/>
          <a:lstStyle/>
          <a:p>
            <a:r>
              <a:rPr lang="en-US"/>
              <a:t>Pitch deck title</a:t>
            </a:r>
            <a:endParaRPr lang="en-US" dirty="0"/>
          </a:p>
        </p:txBody>
      </p:sp>
      <p:sp>
        <p:nvSpPr>
          <p:cNvPr id="9" name="Slide Number Placeholder 8">
            <a:extLst>
              <a:ext uri="{FF2B5EF4-FFF2-40B4-BE49-F238E27FC236}">
                <a16:creationId xmlns:a16="http://schemas.microsoft.com/office/drawing/2014/main" id="{10EEC476-162C-D770-7315-DF35A9CF5A63}"/>
              </a:ext>
            </a:extLst>
          </p:cNvPr>
          <p:cNvSpPr>
            <a:spLocks noGrp="1"/>
          </p:cNvSpPr>
          <p:nvPr>
            <p:ph type="sldNum" sz="quarter" idx="12"/>
          </p:nvPr>
        </p:nvSpPr>
        <p:spPr/>
        <p:txBody>
          <a:bodyPr/>
          <a:lstStyle/>
          <a:p>
            <a:fld id="{B5CEABB6-07DC-46E8-9B57-56EC44A396E5}" type="slidenum">
              <a:rPr lang="en-US" smtClean="0"/>
              <a:t>16</a:t>
            </a:fld>
            <a:endParaRPr lang="en-US" dirty="0"/>
          </a:p>
        </p:txBody>
      </p:sp>
      <p:pic>
        <p:nvPicPr>
          <p:cNvPr id="11" name="Picture 10">
            <a:extLst>
              <a:ext uri="{FF2B5EF4-FFF2-40B4-BE49-F238E27FC236}">
                <a16:creationId xmlns:a16="http://schemas.microsoft.com/office/drawing/2014/main" id="{A8AD1A2A-E886-4A1F-910F-C12D628877D3}"/>
              </a:ext>
            </a:extLst>
          </p:cNvPr>
          <p:cNvPicPr>
            <a:picLocks noChangeAspect="1"/>
          </p:cNvPicPr>
          <p:nvPr/>
        </p:nvPicPr>
        <p:blipFill rotWithShape="1">
          <a:blip r:embed="rId2"/>
          <a:srcRect l="7515" t="12224" r="38021" b="7314"/>
          <a:stretch/>
        </p:blipFill>
        <p:spPr>
          <a:xfrm>
            <a:off x="838200" y="1519811"/>
            <a:ext cx="3870960" cy="3516718"/>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pic>
        <p:nvPicPr>
          <p:cNvPr id="12" name="Picture 11">
            <a:extLst>
              <a:ext uri="{FF2B5EF4-FFF2-40B4-BE49-F238E27FC236}">
                <a16:creationId xmlns:a16="http://schemas.microsoft.com/office/drawing/2014/main" id="{33645759-44C6-ABD6-7A27-27DE602441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09286" y="1321176"/>
            <a:ext cx="4888228" cy="3715353"/>
          </a:xfrm>
          <a:prstGeom prst="roundRect">
            <a:avLst>
              <a:gd name="adj" fmla="val 2754"/>
            </a:avLst>
          </a:prstGeom>
          <a:solidFill>
            <a:srgbClr val="FFFFFF">
              <a:shade val="85000"/>
            </a:srgbClr>
          </a:solidFill>
          <a:ln>
            <a:noFill/>
          </a:ln>
          <a:effectLst>
            <a:outerShdw blurRad="76200" dir="18900000" sy="23000" kx="-1200000" algn="bl" rotWithShape="0">
              <a:prstClr val="black">
                <a:alpha val="20000"/>
              </a:prstClr>
            </a:outerShdw>
            <a:reflection blurRad="12700" stA="38000" endPos="28000" dist="5000" dir="5400000" sy="-100000" algn="bl" rotWithShape="0"/>
          </a:effectLst>
        </p:spPr>
      </p:pic>
      <p:sp>
        <p:nvSpPr>
          <p:cNvPr id="3" name="TextBox 2"/>
          <p:cNvSpPr txBox="1"/>
          <p:nvPr/>
        </p:nvSpPr>
        <p:spPr>
          <a:xfrm>
            <a:off x="838200" y="6356350"/>
            <a:ext cx="7140808" cy="474562"/>
          </a:xfrm>
          <a:prstGeom prst="rect">
            <a:avLst/>
          </a:prstGeom>
          <a:solidFill>
            <a:srgbClr val="F9AA19"/>
          </a:solidFill>
          <a:ln>
            <a:solidFill>
              <a:srgbClr val="F9AA19"/>
            </a:solidFill>
          </a:ln>
        </p:spPr>
        <p:txBody>
          <a:bodyPr wrap="square" rtlCol="0">
            <a:spAutoFit/>
          </a:bodyPr>
          <a:lstStyle/>
          <a:p>
            <a:endParaRPr lang="en-IN" dirty="0"/>
          </a:p>
        </p:txBody>
      </p:sp>
    </p:spTree>
    <p:extLst>
      <p:ext uri="{BB962C8B-B14F-4D97-AF65-F5344CB8AC3E}">
        <p14:creationId xmlns:p14="http://schemas.microsoft.com/office/powerpoint/2010/main" val="890807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485147" y="535612"/>
            <a:ext cx="9050253" cy="640080"/>
          </a:xfrm>
        </p:spPr>
        <p:txBody>
          <a:bodyPr/>
          <a:lstStyle/>
          <a:p>
            <a:r>
              <a:rPr lang="en-US" dirty="0">
                <a:effectLst>
                  <a:outerShdw blurRad="38100" dist="38100" dir="2700000" algn="tl">
                    <a:srgbClr val="000000">
                      <a:alpha val="43137"/>
                    </a:srgbClr>
                  </a:outerShdw>
                </a:effectLst>
              </a:rPr>
              <a:t>And many more</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0872" y="1048343"/>
            <a:ext cx="9052560" cy="395859"/>
          </a:xfrm>
        </p:spPr>
        <p:txBody>
          <a:bodyPr/>
          <a:lstStyle/>
          <a:p>
            <a:r>
              <a:rPr lang="en-ZA" sz="2000" b="1" dirty="0">
                <a:effectLst>
                  <a:outerShdw blurRad="38100" dist="38100" dir="2700000" algn="tl">
                    <a:srgbClr val="000000">
                      <a:alpha val="43137"/>
                    </a:srgbClr>
                  </a:outerShdw>
                </a:effectLst>
              </a:rPr>
              <a:t>EFFECT  ON PRICE DUE TO….</a:t>
            </a:r>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05902" y="1774160"/>
            <a:ext cx="3247086" cy="83561"/>
          </a:xfrm>
        </p:spPr>
        <p:txBody>
          <a:bodyPr/>
          <a:lstStyle/>
          <a:p>
            <a:r>
              <a:rPr lang="en-US" sz="2000" b="1" dirty="0"/>
              <a:t>PRIMARY CAMERA</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pic>
        <p:nvPicPr>
          <p:cNvPr id="9" name="Picture 8">
            <a:extLst>
              <a:ext uri="{FF2B5EF4-FFF2-40B4-BE49-F238E27FC236}">
                <a16:creationId xmlns:a16="http://schemas.microsoft.com/office/drawing/2014/main" id="{14959F75-C89B-3B9A-FD35-8720F8985638}"/>
              </a:ext>
            </a:extLst>
          </p:cNvPr>
          <p:cNvPicPr>
            <a:picLocks noChangeAspect="1"/>
          </p:cNvPicPr>
          <p:nvPr/>
        </p:nvPicPr>
        <p:blipFill>
          <a:blip r:embed="rId3"/>
          <a:stretch>
            <a:fillRect/>
          </a:stretch>
        </p:blipFill>
        <p:spPr>
          <a:xfrm>
            <a:off x="755926" y="2492255"/>
            <a:ext cx="3067071" cy="2468100"/>
          </a:xfrm>
          <a:prstGeom prst="rect">
            <a:avLst/>
          </a:prstGeom>
        </p:spPr>
      </p:pic>
      <p:pic>
        <p:nvPicPr>
          <p:cNvPr id="13" name="Picture 12">
            <a:extLst>
              <a:ext uri="{FF2B5EF4-FFF2-40B4-BE49-F238E27FC236}">
                <a16:creationId xmlns:a16="http://schemas.microsoft.com/office/drawing/2014/main" id="{DBA46446-1E40-E1B2-16B4-926CD19AC490}"/>
              </a:ext>
            </a:extLst>
          </p:cNvPr>
          <p:cNvPicPr>
            <a:picLocks noChangeAspect="1"/>
          </p:cNvPicPr>
          <p:nvPr/>
        </p:nvPicPr>
        <p:blipFill>
          <a:blip r:embed="rId4"/>
          <a:stretch>
            <a:fillRect/>
          </a:stretch>
        </p:blipFill>
        <p:spPr>
          <a:xfrm>
            <a:off x="4562464" y="2507835"/>
            <a:ext cx="3067071" cy="2525344"/>
          </a:xfrm>
          <a:prstGeom prst="rect">
            <a:avLst/>
          </a:prstGeom>
        </p:spPr>
      </p:pic>
      <p:pic>
        <p:nvPicPr>
          <p:cNvPr id="18" name="Picture 17">
            <a:extLst>
              <a:ext uri="{FF2B5EF4-FFF2-40B4-BE49-F238E27FC236}">
                <a16:creationId xmlns:a16="http://schemas.microsoft.com/office/drawing/2014/main" id="{8694D1FB-5169-4C08-2B9F-A544BD6E54D5}"/>
              </a:ext>
            </a:extLst>
          </p:cNvPr>
          <p:cNvPicPr>
            <a:picLocks noChangeAspect="1"/>
          </p:cNvPicPr>
          <p:nvPr/>
        </p:nvPicPr>
        <p:blipFill>
          <a:blip r:embed="rId5"/>
          <a:stretch>
            <a:fillRect/>
          </a:stretch>
        </p:blipFill>
        <p:spPr>
          <a:xfrm>
            <a:off x="8344839" y="2500045"/>
            <a:ext cx="3169213" cy="2460310"/>
          </a:xfrm>
          <a:prstGeom prst="rect">
            <a:avLst/>
          </a:prstGeom>
        </p:spPr>
      </p:pic>
      <p:sp>
        <p:nvSpPr>
          <p:cNvPr id="19" name="TextBox 18">
            <a:extLst>
              <a:ext uri="{FF2B5EF4-FFF2-40B4-BE49-F238E27FC236}">
                <a16:creationId xmlns:a16="http://schemas.microsoft.com/office/drawing/2014/main" id="{3B5B9147-7D32-D723-AF99-6A366533A1FC}"/>
              </a:ext>
            </a:extLst>
          </p:cNvPr>
          <p:cNvSpPr txBox="1"/>
          <p:nvPr/>
        </p:nvSpPr>
        <p:spPr>
          <a:xfrm>
            <a:off x="940375" y="1956933"/>
            <a:ext cx="2698175" cy="400110"/>
          </a:xfrm>
          <a:prstGeom prst="rect">
            <a:avLst/>
          </a:prstGeom>
          <a:noFill/>
        </p:spPr>
        <p:txBody>
          <a:bodyPr wrap="none" rtlCol="0">
            <a:spAutoFit/>
          </a:bodyPr>
          <a:lstStyle/>
          <a:p>
            <a:r>
              <a:rPr lang="en-US" sz="2000" b="1" dirty="0">
                <a:latin typeface="+mj-lt"/>
              </a:rPr>
              <a:t>INTERNAL MEMORY</a:t>
            </a:r>
          </a:p>
        </p:txBody>
      </p:sp>
      <p:sp>
        <p:nvSpPr>
          <p:cNvPr id="26" name="TextBox 25">
            <a:extLst>
              <a:ext uri="{FF2B5EF4-FFF2-40B4-BE49-F238E27FC236}">
                <a16:creationId xmlns:a16="http://schemas.microsoft.com/office/drawing/2014/main" id="{6C6C040F-7F7F-A53F-2100-B881ECFF1CF6}"/>
              </a:ext>
            </a:extLst>
          </p:cNvPr>
          <p:cNvSpPr txBox="1"/>
          <p:nvPr/>
        </p:nvSpPr>
        <p:spPr>
          <a:xfrm>
            <a:off x="5489101" y="1956933"/>
            <a:ext cx="1213794" cy="400110"/>
          </a:xfrm>
          <a:prstGeom prst="rect">
            <a:avLst/>
          </a:prstGeom>
          <a:noFill/>
        </p:spPr>
        <p:txBody>
          <a:bodyPr wrap="none" rtlCol="0">
            <a:spAutoFit/>
          </a:bodyPr>
          <a:lstStyle/>
          <a:p>
            <a:r>
              <a:rPr lang="en-US" sz="2000" b="1" dirty="0">
                <a:latin typeface="+mj-lt"/>
              </a:rPr>
              <a:t>WEIGHT</a:t>
            </a:r>
          </a:p>
        </p:txBody>
      </p:sp>
    </p:spTree>
    <p:extLst>
      <p:ext uri="{BB962C8B-B14F-4D97-AF65-F5344CB8AC3E}">
        <p14:creationId xmlns:p14="http://schemas.microsoft.com/office/powerpoint/2010/main" val="42670498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908313" y="367728"/>
            <a:ext cx="5486400" cy="1325563"/>
          </a:xfrm>
        </p:spPr>
        <p:txBody>
          <a:bodyPr/>
          <a:lstStyle/>
          <a:p>
            <a:r>
              <a:rPr lang="en-US" dirty="0">
                <a:effectLst>
                  <a:outerShdw blurRad="38100" dist="38100" dir="2700000" algn="tl">
                    <a:srgbClr val="000000">
                      <a:alpha val="43137"/>
                    </a:srgbClr>
                  </a:outerShdw>
                </a:effectLst>
              </a:rPr>
              <a:t>SUMMARY</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5908313" y="1923888"/>
            <a:ext cx="5093061" cy="2779776"/>
          </a:xfrm>
        </p:spPr>
        <p:txBody>
          <a:bodyPr vert="horz" lIns="91440" tIns="45720" rIns="91440" bIns="45720" rtlCol="0" anchor="t">
            <a:normAutofit fontScale="25000" lnSpcReduction="20000"/>
          </a:bodyPr>
          <a:lstStyle/>
          <a:p>
            <a:pPr algn="l"/>
            <a:r>
              <a:rPr lang="en-US" sz="4400" b="1" i="0" dirty="0">
                <a:effectLst/>
                <a:latin typeface="+mj-lt"/>
              </a:rPr>
              <a:t>The project "Mobile Price Classification" involves predicting the price range of mobile phones based on their features. The dataset used in this project contains various features such as battery capacity, camera quality, and brand name, and their corresponding price ranges.</a:t>
            </a:r>
          </a:p>
          <a:p>
            <a:pPr algn="l"/>
            <a:endParaRPr lang="en-US" sz="4400" b="1" i="0" dirty="0">
              <a:effectLst/>
              <a:latin typeface="+mj-lt"/>
            </a:endParaRPr>
          </a:p>
          <a:p>
            <a:pPr algn="l"/>
            <a:r>
              <a:rPr lang="en-US" sz="4400" b="1" i="0" dirty="0">
                <a:effectLst/>
                <a:latin typeface="+mj-lt"/>
              </a:rPr>
              <a:t>The project involves several steps such as data exploration, preprocessing, and model selection. In the data exploration step, various data visualization techniques are used to understand the relationship between different features and the price range of mobile phones. Preprocessing steps involve cleaning and transforming the data to make it suitable for training the model</a:t>
            </a:r>
            <a:r>
              <a:rPr lang="en-US" b="0" i="0" dirty="0">
                <a:solidFill>
                  <a:srgbClr val="D1D5DB"/>
                </a:solidFill>
                <a:effectLst/>
                <a:latin typeface="Söhne"/>
              </a:rPr>
              <a:t>.</a:t>
            </a:r>
          </a:p>
          <a:p>
            <a:endParaRPr lang="en-US" dirty="0"/>
          </a:p>
        </p:txBody>
      </p:sp>
    </p:spTree>
    <p:extLst>
      <p:ext uri="{BB962C8B-B14F-4D97-AF65-F5344CB8AC3E}">
        <p14:creationId xmlns:p14="http://schemas.microsoft.com/office/powerpoint/2010/main" val="9201739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E8A6312-8842-87CE-B2E3-E9F16C231DEA}"/>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7" name="TextBox 6">
            <a:extLst>
              <a:ext uri="{FF2B5EF4-FFF2-40B4-BE49-F238E27FC236}">
                <a16:creationId xmlns:a16="http://schemas.microsoft.com/office/drawing/2014/main" id="{9CC62D69-2B4C-7A0B-D7A9-9DE3C058B385}"/>
              </a:ext>
            </a:extLst>
          </p:cNvPr>
          <p:cNvSpPr txBox="1"/>
          <p:nvPr/>
        </p:nvSpPr>
        <p:spPr>
          <a:xfrm>
            <a:off x="5420936" y="1801785"/>
            <a:ext cx="6545581" cy="3180422"/>
          </a:xfrm>
          <a:prstGeom prst="rect">
            <a:avLst/>
          </a:prstGeom>
          <a:noFill/>
        </p:spPr>
        <p:txBody>
          <a:bodyPr wrap="square" rtlCol="0">
            <a:spAutoFit/>
          </a:bodyPr>
          <a:lstStyle/>
          <a:p>
            <a:r>
              <a:rPr lang="en-IN" sz="3200" b="1" i="1" u="sng" dirty="0">
                <a:effectLst>
                  <a:outerShdw blurRad="38100" dist="38100" dir="2700000" algn="tl">
                    <a:srgbClr val="000000">
                      <a:alpha val="43137"/>
                    </a:srgbClr>
                  </a:outerShdw>
                </a:effectLst>
                <a:latin typeface="+mj-lt"/>
                <a:cs typeface="Arial" panose="020B0604020202020204" pitchFamily="34" charset="0"/>
              </a:rPr>
              <a:t>CONTRIBUTION :</a:t>
            </a:r>
          </a:p>
          <a:p>
            <a:endParaRPr lang="en-IN" sz="1867" dirty="0">
              <a:latin typeface="Arial" panose="020B0604020202020204" pitchFamily="34" charset="0"/>
              <a:cs typeface="Arial" panose="020B0604020202020204" pitchFamily="34" charset="0"/>
            </a:endParaRPr>
          </a:p>
          <a:p>
            <a:r>
              <a:rPr lang="en-IN" dirty="0" smtClean="0">
                <a:latin typeface="Arial" panose="020B0604020202020204" pitchFamily="34" charset="0"/>
                <a:cs typeface="Arial" panose="020B0604020202020204" pitchFamily="34" charset="0"/>
              </a:rPr>
              <a:t>1. </a:t>
            </a:r>
            <a:r>
              <a:rPr lang="en-IN" b="1" dirty="0" smtClean="0">
                <a:latin typeface="Arial" panose="020B0604020202020204" pitchFamily="34" charset="0"/>
                <a:cs typeface="Arial" panose="020B0604020202020204" pitchFamily="34" charset="0"/>
              </a:rPr>
              <a:t>Poulami Sarkar  </a:t>
            </a:r>
            <a:r>
              <a:rPr lang="en-IN" dirty="0" smtClean="0">
                <a:latin typeface="Arial" panose="020B0604020202020204" pitchFamily="34" charset="0"/>
                <a:cs typeface="Arial" panose="020B0604020202020204" pitchFamily="34" charset="0"/>
              </a:rPr>
              <a:t>-&gt; Data Profiling, Reading Data  </a:t>
            </a:r>
          </a:p>
          <a:p>
            <a:r>
              <a:rPr lang="en-IN" dirty="0" smtClean="0">
                <a:latin typeface="Arial" panose="020B0604020202020204" pitchFamily="34" charset="0"/>
                <a:cs typeface="Arial" panose="020B0604020202020204" pitchFamily="34" charset="0"/>
              </a:rPr>
              <a:t>2. </a:t>
            </a:r>
            <a:r>
              <a:rPr lang="en-IN" b="1" dirty="0" smtClean="0">
                <a:latin typeface="Arial" panose="020B0604020202020204" pitchFamily="34" charset="0"/>
                <a:cs typeface="Arial" panose="020B0604020202020204" pitchFamily="34" charset="0"/>
              </a:rPr>
              <a:t>Shreyasi Talukdar </a:t>
            </a:r>
            <a:r>
              <a:rPr lang="en-IN" dirty="0" smtClean="0">
                <a:latin typeface="Arial" panose="020B0604020202020204" pitchFamily="34" charset="0"/>
                <a:cs typeface="Arial" panose="020B0604020202020204" pitchFamily="34" charset="0"/>
              </a:rPr>
              <a:t>-&gt; Data Processing, Data Visualization  </a:t>
            </a:r>
          </a:p>
          <a:p>
            <a:r>
              <a:rPr lang="en-IN" dirty="0" smtClean="0">
                <a:latin typeface="Arial" panose="020B0604020202020204" pitchFamily="34" charset="0"/>
                <a:cs typeface="Arial" panose="020B0604020202020204" pitchFamily="34" charset="0"/>
              </a:rPr>
              <a:t>3. </a:t>
            </a:r>
            <a:r>
              <a:rPr lang="en-IN" b="1" dirty="0">
                <a:latin typeface="Arial" panose="020B0604020202020204" pitchFamily="34" charset="0"/>
                <a:cs typeface="Arial" panose="020B0604020202020204" pitchFamily="34" charset="0"/>
              </a:rPr>
              <a:t>Arpan Dey </a:t>
            </a:r>
            <a:r>
              <a:rPr lang="en-IN" dirty="0">
                <a:latin typeface="Arial" panose="020B0604020202020204" pitchFamily="34" charset="0"/>
                <a:cs typeface="Arial" panose="020B0604020202020204" pitchFamily="34" charset="0"/>
              </a:rPr>
              <a:t>-&gt;PPT Making</a:t>
            </a:r>
          </a:p>
          <a:p>
            <a:r>
              <a:rPr lang="en-IN" dirty="0">
                <a:latin typeface="Arial" panose="020B0604020202020204" pitchFamily="34" charset="0"/>
                <a:cs typeface="Arial" panose="020B0604020202020204" pitchFamily="34" charset="0"/>
              </a:rPr>
              <a:t>4</a:t>
            </a:r>
            <a:r>
              <a:rPr lang="en-IN" dirty="0" smtClean="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Adarsh Anand </a:t>
            </a:r>
            <a:r>
              <a:rPr lang="en-IN" dirty="0" smtClean="0">
                <a:latin typeface="Arial" panose="020B0604020202020204" pitchFamily="34" charset="0"/>
                <a:cs typeface="Arial" panose="020B0604020202020204" pitchFamily="34" charset="0"/>
              </a:rPr>
              <a:t>-&gt; Data </a:t>
            </a:r>
            <a:r>
              <a:rPr lang="en-IN" dirty="0">
                <a:latin typeface="Arial" panose="020B0604020202020204" pitchFamily="34" charset="0"/>
                <a:cs typeface="Arial" panose="020B0604020202020204" pitchFamily="34" charset="0"/>
              </a:rPr>
              <a:t>time </a:t>
            </a:r>
            <a:r>
              <a:rPr lang="en-IN" dirty="0" smtClean="0">
                <a:latin typeface="Arial" panose="020B0604020202020204" pitchFamily="34" charset="0"/>
                <a:cs typeface="Arial" panose="020B0604020202020204" pitchFamily="34" charset="0"/>
              </a:rPr>
              <a:t>Operation, PPT Designing  </a:t>
            </a:r>
            <a:endParaRPr lang="en-IN" dirty="0">
              <a:latin typeface="Arial" panose="020B0604020202020204" pitchFamily="34" charset="0"/>
              <a:cs typeface="Arial" panose="020B0604020202020204" pitchFamily="34" charset="0"/>
            </a:endParaRPr>
          </a:p>
          <a:p>
            <a:r>
              <a:rPr lang="en-IN" dirty="0" smtClean="0">
                <a:latin typeface="Arial" panose="020B0604020202020204" pitchFamily="34" charset="0"/>
                <a:cs typeface="Arial" panose="020B0604020202020204" pitchFamily="34" charset="0"/>
              </a:rPr>
              <a:t>5. </a:t>
            </a:r>
            <a:r>
              <a:rPr lang="en-IN" b="1" dirty="0">
                <a:latin typeface="Arial" panose="020B0604020202020204" pitchFamily="34" charset="0"/>
                <a:cs typeface="Arial" panose="020B0604020202020204" pitchFamily="34" charset="0"/>
              </a:rPr>
              <a:t>Sanchita Purkait </a:t>
            </a:r>
            <a:r>
              <a:rPr lang="en-IN" b="1" dirty="0" smtClean="0">
                <a:latin typeface="Arial" panose="020B0604020202020204" pitchFamily="34" charset="0"/>
                <a:cs typeface="Arial" panose="020B0604020202020204" pitchFamily="34" charset="0"/>
              </a:rPr>
              <a:t> </a:t>
            </a:r>
            <a:r>
              <a:rPr lang="en-IN" dirty="0" smtClean="0">
                <a:latin typeface="Arial" panose="020B0604020202020204" pitchFamily="34" charset="0"/>
                <a:cs typeface="Arial" panose="020B0604020202020204" pitchFamily="34" charset="0"/>
              </a:rPr>
              <a:t>-&gt; Documents </a:t>
            </a:r>
            <a:r>
              <a:rPr lang="en-IN" dirty="0">
                <a:latin typeface="Arial" panose="020B0604020202020204" pitchFamily="34" charset="0"/>
                <a:cs typeface="Arial" panose="020B0604020202020204" pitchFamily="34" charset="0"/>
              </a:rPr>
              <a:t>making</a:t>
            </a:r>
          </a:p>
          <a:p>
            <a:r>
              <a:rPr lang="en-IN" dirty="0" smtClean="0">
                <a:latin typeface="Arial" panose="020B0604020202020204" pitchFamily="34" charset="0"/>
                <a:cs typeface="Arial" panose="020B0604020202020204" pitchFamily="34" charset="0"/>
              </a:rPr>
              <a:t>6. </a:t>
            </a:r>
            <a:r>
              <a:rPr lang="en-IN" b="1" dirty="0">
                <a:latin typeface="Arial" panose="020B0604020202020204" pitchFamily="34" charset="0"/>
                <a:cs typeface="Arial" panose="020B0604020202020204" pitchFamily="34" charset="0"/>
              </a:rPr>
              <a:t>Bhavya Sidharth Verma </a:t>
            </a:r>
            <a:r>
              <a:rPr lang="en-IN" dirty="0" smtClean="0">
                <a:latin typeface="Arial" panose="020B0604020202020204" pitchFamily="34" charset="0"/>
                <a:cs typeface="Arial" panose="020B0604020202020204" pitchFamily="34" charset="0"/>
              </a:rPr>
              <a:t>-&gt;</a:t>
            </a:r>
            <a:r>
              <a:rPr lang="en-US" dirty="0" smtClean="0"/>
              <a:t> </a:t>
            </a:r>
            <a:r>
              <a:rPr lang="en-IN" dirty="0" smtClean="0">
                <a:latin typeface="Arial" panose="020B0604020202020204" pitchFamily="34" charset="0"/>
                <a:cs typeface="Arial" panose="020B0604020202020204" pitchFamily="34" charset="0"/>
              </a:rPr>
              <a:t>Data </a:t>
            </a:r>
            <a:r>
              <a:rPr lang="en-IN" dirty="0">
                <a:latin typeface="Arial" panose="020B0604020202020204" pitchFamily="34" charset="0"/>
                <a:cs typeface="Arial" panose="020B0604020202020204" pitchFamily="34" charset="0"/>
              </a:rPr>
              <a:t>cleaning , PPT Making</a:t>
            </a:r>
          </a:p>
          <a:p>
            <a:pPr marL="342900" indent="-342900">
              <a:buAutoNum type="arabicPlain" startAt="5"/>
            </a:pPr>
            <a:endParaRPr lang="en-IN" sz="1400" dirty="0">
              <a:latin typeface="Arial" panose="020B0604020202020204" pitchFamily="34" charset="0"/>
              <a:cs typeface="Arial" panose="020B0604020202020204" pitchFamily="34" charset="0"/>
            </a:endParaRPr>
          </a:p>
          <a:p>
            <a:pPr marL="342900" indent="-342900">
              <a:buAutoNum type="arabicPlain" startAt="5"/>
            </a:pPr>
            <a:endParaRPr lang="en-IN" sz="1400" dirty="0">
              <a:latin typeface="Arial" panose="020B0604020202020204" pitchFamily="34" charset="0"/>
              <a:cs typeface="Arial" panose="020B0604020202020204" pitchFamily="34" charset="0"/>
            </a:endParaRPr>
          </a:p>
          <a:p>
            <a:pPr marL="342900" indent="-342900">
              <a:buAutoNum type="arabicPlain" startAt="5"/>
            </a:pP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78206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2E16-EB35-969B-D09E-0EBE948C6426}"/>
              </a:ext>
            </a:extLst>
          </p:cNvPr>
          <p:cNvSpPr>
            <a:spLocks noGrp="1"/>
          </p:cNvSpPr>
          <p:nvPr>
            <p:ph type="title"/>
          </p:nvPr>
        </p:nvSpPr>
        <p:spPr/>
        <p:txBody>
          <a:bodyPr/>
          <a:lstStyle/>
          <a:p>
            <a:r>
              <a:rPr lang="en-IN" dirty="0">
                <a:effectLst>
                  <a:outerShdw blurRad="38100" dist="38100" dir="2700000" algn="tl">
                    <a:srgbClr val="000000">
                      <a:alpha val="43137"/>
                    </a:srgbClr>
                  </a:outerShdw>
                </a:effectLst>
              </a:rPr>
              <a:t>Meet the team: code crusaders</a:t>
            </a:r>
          </a:p>
        </p:txBody>
      </p:sp>
      <p:sp>
        <p:nvSpPr>
          <p:cNvPr id="5" name="Slide Number Placeholder 4">
            <a:extLst>
              <a:ext uri="{FF2B5EF4-FFF2-40B4-BE49-F238E27FC236}">
                <a16:creationId xmlns:a16="http://schemas.microsoft.com/office/drawing/2014/main" id="{5228CF9F-F544-780D-8877-2333CEC983A4}"/>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12" name="Text Placeholder 11">
            <a:extLst>
              <a:ext uri="{FF2B5EF4-FFF2-40B4-BE49-F238E27FC236}">
                <a16:creationId xmlns:a16="http://schemas.microsoft.com/office/drawing/2014/main" id="{E41DD4F6-44A2-880B-320B-9767E5D838C2}"/>
              </a:ext>
            </a:extLst>
          </p:cNvPr>
          <p:cNvSpPr>
            <a:spLocks noGrp="1"/>
          </p:cNvSpPr>
          <p:nvPr>
            <p:ph type="body" sz="quarter" idx="33"/>
          </p:nvPr>
        </p:nvSpPr>
        <p:spPr>
          <a:xfrm>
            <a:off x="1790959" y="3520609"/>
            <a:ext cx="2472967" cy="287844"/>
          </a:xfrm>
        </p:spPr>
        <p:txBody>
          <a:bodyPr/>
          <a:lstStyle/>
          <a:p>
            <a:r>
              <a:rPr lang="en-IN" sz="1200" b="1" dirty="0">
                <a:solidFill>
                  <a:schemeClr val="tx1"/>
                </a:solidFill>
                <a:effectLst>
                  <a:outerShdw blurRad="38100" dist="38100" dir="2700000" algn="tl">
                    <a:srgbClr val="000000">
                      <a:alpha val="43137"/>
                    </a:srgbClr>
                  </a:outerShdw>
                </a:effectLst>
              </a:rPr>
              <a:t>SHREYASI  TALUKDAR</a:t>
            </a:r>
          </a:p>
        </p:txBody>
      </p:sp>
      <p:sp>
        <p:nvSpPr>
          <p:cNvPr id="13" name="Text Placeholder 12">
            <a:extLst>
              <a:ext uri="{FF2B5EF4-FFF2-40B4-BE49-F238E27FC236}">
                <a16:creationId xmlns:a16="http://schemas.microsoft.com/office/drawing/2014/main" id="{401C3AE3-5071-7682-F127-AEE12E384AAD}"/>
              </a:ext>
            </a:extLst>
          </p:cNvPr>
          <p:cNvSpPr>
            <a:spLocks noGrp="1"/>
          </p:cNvSpPr>
          <p:nvPr>
            <p:ph type="body" sz="quarter" idx="35"/>
          </p:nvPr>
        </p:nvSpPr>
        <p:spPr>
          <a:xfrm>
            <a:off x="5108500" y="3562373"/>
            <a:ext cx="1980000" cy="592603"/>
          </a:xfrm>
        </p:spPr>
        <p:txBody>
          <a:bodyPr/>
          <a:lstStyle/>
          <a:p>
            <a:pPr>
              <a:spcBef>
                <a:spcPts val="600"/>
              </a:spcBef>
            </a:pPr>
            <a:r>
              <a:rPr lang="en-IN" sz="1200" b="1" dirty="0" smtClean="0">
                <a:solidFill>
                  <a:schemeClr val="tx1"/>
                </a:solidFill>
                <a:effectLst>
                  <a:outerShdw blurRad="38100" dist="38100" dir="2700000" algn="tl">
                    <a:srgbClr val="000000">
                      <a:alpha val="43137"/>
                    </a:srgbClr>
                  </a:outerShdw>
                </a:effectLst>
              </a:rPr>
              <a:t>POULAMI SARKAR</a:t>
            </a:r>
          </a:p>
          <a:p>
            <a:pPr>
              <a:spcBef>
                <a:spcPts val="600"/>
              </a:spcBef>
            </a:pPr>
            <a:r>
              <a:rPr lang="en-IN" sz="1200" b="1" dirty="0" smtClean="0">
                <a:solidFill>
                  <a:schemeClr val="tx1"/>
                </a:solidFill>
                <a:effectLst>
                  <a:outerShdw blurRad="38100" dist="38100" dir="2700000" algn="tl">
                    <a:srgbClr val="000000">
                      <a:alpha val="43137"/>
                    </a:srgbClr>
                  </a:outerShdw>
                </a:effectLst>
              </a:rPr>
              <a:t>GROUPLEADER</a:t>
            </a:r>
            <a:endParaRPr lang="en-IN" sz="1200" b="1" dirty="0">
              <a:effectLst>
                <a:outerShdw blurRad="38100" dist="38100" dir="2700000" algn="tl">
                  <a:srgbClr val="000000">
                    <a:alpha val="43137"/>
                  </a:srgbClr>
                </a:outerShdw>
              </a:effectLst>
            </a:endParaRPr>
          </a:p>
        </p:txBody>
      </p:sp>
      <p:pic>
        <p:nvPicPr>
          <p:cNvPr id="22" name="Picture Placeholder 42">
            <a:extLst>
              <a:ext uri="{FF2B5EF4-FFF2-40B4-BE49-F238E27FC236}">
                <a16:creationId xmlns:a16="http://schemas.microsoft.com/office/drawing/2014/main" id="{A3FD0531-B261-E949-B026-A3A11A625EFF}"/>
              </a:ext>
            </a:extLst>
          </p:cNvPr>
          <p:cNvPicPr>
            <a:picLocks noChangeAspect="1"/>
          </p:cNvPicPr>
          <p:nvPr/>
        </p:nvPicPr>
        <p:blipFill rotWithShape="1">
          <a:blip r:embed="rId2"/>
          <a:stretch/>
        </p:blipFill>
        <p:spPr>
          <a:xfrm>
            <a:off x="5337110" y="2083953"/>
            <a:ext cx="1538251" cy="1211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Placeholder 32">
            <a:extLst>
              <a:ext uri="{FF2B5EF4-FFF2-40B4-BE49-F238E27FC236}">
                <a16:creationId xmlns:a16="http://schemas.microsoft.com/office/drawing/2014/main" id="{00648272-C6A2-0FB4-DD5D-EF733171854D}"/>
              </a:ext>
            </a:extLst>
          </p:cNvPr>
          <p:cNvPicPr>
            <a:picLocks noChangeAspect="1"/>
          </p:cNvPicPr>
          <p:nvPr/>
        </p:nvPicPr>
        <p:blipFill rotWithShape="1">
          <a:blip r:embed="rId3"/>
          <a:srcRect l="35472" t="4" r="12370" b="-4"/>
          <a:stretch/>
        </p:blipFill>
        <p:spPr>
          <a:xfrm rot="16200000">
            <a:off x="8478585" y="1828761"/>
            <a:ext cx="1323975" cy="1692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83EBF50C-503C-2FEF-70C7-316B3BF6F0F1}"/>
              </a:ext>
            </a:extLst>
          </p:cNvPr>
          <p:cNvPicPr>
            <a:picLocks noChangeAspect="1"/>
          </p:cNvPicPr>
          <p:nvPr/>
        </p:nvPicPr>
        <p:blipFill>
          <a:blip r:embed="rId4"/>
          <a:stretch>
            <a:fillRect/>
          </a:stretch>
        </p:blipFill>
        <p:spPr>
          <a:xfrm>
            <a:off x="2103855" y="4090505"/>
            <a:ext cx="1847174" cy="1361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Placeholder 57">
            <a:extLst>
              <a:ext uri="{FF2B5EF4-FFF2-40B4-BE49-F238E27FC236}">
                <a16:creationId xmlns:a16="http://schemas.microsoft.com/office/drawing/2014/main" id="{C05AF1D0-C3A0-BD2F-2C0B-F5FAF11CC2C8}"/>
              </a:ext>
            </a:extLst>
          </p:cNvPr>
          <p:cNvPicPr>
            <a:picLocks noChangeAspect="1"/>
          </p:cNvPicPr>
          <p:nvPr/>
        </p:nvPicPr>
        <p:blipFill rotWithShape="1">
          <a:blip r:embed="rId5"/>
          <a:srcRect t="6791" b="6791"/>
          <a:stretch/>
        </p:blipFill>
        <p:spPr>
          <a:xfrm>
            <a:off x="5283986" y="4190614"/>
            <a:ext cx="1690688" cy="1325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5FFC05E2-4023-D110-BEF1-BC4FE0B8CD42}"/>
              </a:ext>
            </a:extLst>
          </p:cNvPr>
          <p:cNvPicPr>
            <a:picLocks noChangeAspect="1"/>
          </p:cNvPicPr>
          <p:nvPr/>
        </p:nvPicPr>
        <p:blipFill>
          <a:blip r:embed="rId6"/>
          <a:stretch>
            <a:fillRect/>
          </a:stretch>
        </p:blipFill>
        <p:spPr>
          <a:xfrm>
            <a:off x="2473486" y="2037211"/>
            <a:ext cx="1107914" cy="1305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8107B7AF-4973-3F29-2387-349437497D12}"/>
              </a:ext>
            </a:extLst>
          </p:cNvPr>
          <p:cNvSpPr txBox="1"/>
          <p:nvPr/>
        </p:nvSpPr>
        <p:spPr>
          <a:xfrm>
            <a:off x="7820290" y="3520609"/>
            <a:ext cx="2640563" cy="276999"/>
          </a:xfrm>
          <a:prstGeom prst="rect">
            <a:avLst/>
          </a:prstGeom>
          <a:noFill/>
        </p:spPr>
        <p:txBody>
          <a:bodyPr wrap="square">
            <a:spAutoFit/>
          </a:bodyPr>
          <a:lstStyle/>
          <a:p>
            <a:pPr algn="ctr"/>
            <a:r>
              <a:rPr lang="en-IN" sz="1200" b="1" dirty="0" smtClean="0">
                <a:effectLst>
                  <a:outerShdw blurRad="38100" dist="38100" dir="2700000" algn="tl">
                    <a:srgbClr val="000000">
                      <a:alpha val="43137"/>
                    </a:srgbClr>
                  </a:outerShdw>
                </a:effectLst>
                <a:latin typeface="+mj-lt"/>
                <a:cs typeface="Arial" panose="020B0604020202020204" pitchFamily="34" charset="0"/>
              </a:rPr>
              <a:t>BHAVYA SIDHARTH VERMA </a:t>
            </a:r>
            <a:endParaRPr lang="en-IN" sz="1200" b="1" dirty="0">
              <a:effectLst>
                <a:outerShdw blurRad="38100" dist="38100" dir="2700000" algn="tl">
                  <a:srgbClr val="000000">
                    <a:alpha val="43137"/>
                  </a:srgbClr>
                </a:outerShdw>
              </a:effectLst>
              <a:latin typeface="+mj-lt"/>
            </a:endParaRPr>
          </a:p>
        </p:txBody>
      </p:sp>
      <p:sp>
        <p:nvSpPr>
          <p:cNvPr id="9" name="TextBox 8">
            <a:extLst>
              <a:ext uri="{FF2B5EF4-FFF2-40B4-BE49-F238E27FC236}">
                <a16:creationId xmlns:a16="http://schemas.microsoft.com/office/drawing/2014/main" id="{CC147C18-3B30-935B-E209-EAA73EF8A3D5}"/>
              </a:ext>
            </a:extLst>
          </p:cNvPr>
          <p:cNvSpPr txBox="1"/>
          <p:nvPr/>
        </p:nvSpPr>
        <p:spPr>
          <a:xfrm>
            <a:off x="8294435" y="5586706"/>
            <a:ext cx="1886365" cy="276999"/>
          </a:xfrm>
          <a:prstGeom prst="rect">
            <a:avLst/>
          </a:prstGeom>
          <a:noFill/>
        </p:spPr>
        <p:txBody>
          <a:bodyPr wrap="square">
            <a:spAutoFit/>
          </a:bodyPr>
          <a:lstStyle/>
          <a:p>
            <a:pPr algn="ctr"/>
            <a:r>
              <a:rPr lang="en-IN" sz="12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ADARSH ANAND </a:t>
            </a:r>
            <a:endParaRPr lang="en-IN" sz="1200" b="1" dirty="0">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BBB61168-8743-A390-9524-E2D2837EFCDB}"/>
              </a:ext>
            </a:extLst>
          </p:cNvPr>
          <p:cNvSpPr txBox="1"/>
          <p:nvPr/>
        </p:nvSpPr>
        <p:spPr>
          <a:xfrm>
            <a:off x="2103855" y="5581240"/>
            <a:ext cx="1847174" cy="276999"/>
          </a:xfrm>
          <a:prstGeom prst="rect">
            <a:avLst/>
          </a:prstGeom>
          <a:noFill/>
        </p:spPr>
        <p:txBody>
          <a:bodyPr wrap="square">
            <a:spAutoFit/>
          </a:bodyPr>
          <a:lstStyle/>
          <a:p>
            <a:pPr algn="ctr"/>
            <a:r>
              <a:rPr lang="en-IN" sz="12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SANCHITA PURKAIT </a:t>
            </a:r>
            <a:endParaRPr lang="en-IN" sz="1200" b="1" dirty="0">
              <a:effectLst>
                <a:outerShdw blurRad="38100" dist="38100" dir="2700000" algn="tl">
                  <a:srgbClr val="000000">
                    <a:alpha val="43137"/>
                  </a:srgbClr>
                </a:outerShdw>
              </a:effectLst>
            </a:endParaRPr>
          </a:p>
        </p:txBody>
      </p:sp>
      <p:sp>
        <p:nvSpPr>
          <p:cNvPr id="17" name="TextBox 16">
            <a:extLst>
              <a:ext uri="{FF2B5EF4-FFF2-40B4-BE49-F238E27FC236}">
                <a16:creationId xmlns:a16="http://schemas.microsoft.com/office/drawing/2014/main" id="{EFA4ACA8-EF72-17F3-3407-74C9AD6B53F3}"/>
              </a:ext>
            </a:extLst>
          </p:cNvPr>
          <p:cNvSpPr txBox="1"/>
          <p:nvPr/>
        </p:nvSpPr>
        <p:spPr>
          <a:xfrm>
            <a:off x="5001930" y="5539813"/>
            <a:ext cx="2208610" cy="369332"/>
          </a:xfrm>
          <a:prstGeom prst="rect">
            <a:avLst/>
          </a:prstGeom>
          <a:noFill/>
        </p:spPr>
        <p:txBody>
          <a:bodyPr wrap="square">
            <a:spAutoFit/>
          </a:bodyPr>
          <a:lstStyle/>
          <a:p>
            <a:pPr algn="ctr"/>
            <a:r>
              <a:rPr lang="en-IN"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IN" sz="12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ARPAN DEY</a:t>
            </a:r>
            <a:endParaRPr lang="en-IN" sz="1200" b="1" dirty="0">
              <a:effectLst>
                <a:outerShdw blurRad="38100" dist="38100" dir="2700000" algn="tl">
                  <a:srgbClr val="000000">
                    <a:alpha val="43137"/>
                  </a:srgbClr>
                </a:outerShdw>
              </a:effectLst>
            </a:endParaRPr>
          </a:p>
        </p:txBody>
      </p: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17160" r="9376"/>
          <a:stretch/>
        </p:blipFill>
        <p:spPr>
          <a:xfrm>
            <a:off x="8294435" y="4164139"/>
            <a:ext cx="1720184" cy="1287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362708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i="1" u="sng" dirty="0">
                <a:effectLst>
                  <a:outerShdw blurRad="38100" dist="38100" dir="2700000" algn="tl">
                    <a:srgbClr val="000000">
                      <a:alpha val="43137"/>
                    </a:srgbClr>
                  </a:outerShdw>
                </a:effectLst>
              </a:rPr>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610356"/>
            <a:ext cx="4428652" cy="490589"/>
          </a:xfrm>
        </p:spPr>
        <p:txBody>
          <a:bodyPr>
            <a:normAutofit/>
          </a:bodyPr>
          <a:lstStyle/>
          <a:p>
            <a:r>
              <a:rPr lang="en-US" sz="2000" b="1" i="1" dirty="0">
                <a:latin typeface="+mj-lt"/>
              </a:rPr>
              <a:t>TEAM : CODE CRUSADERS </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21356736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517358" y="877812"/>
            <a:ext cx="3109762" cy="1325563"/>
          </a:xfrm>
        </p:spPr>
        <p:txBody>
          <a:bodyPr>
            <a:normAutofit/>
          </a:bodyPr>
          <a:lstStyle/>
          <a:p>
            <a:r>
              <a:rPr lang="en-ZA" dirty="0">
                <a:effectLst>
                  <a:outerShdw blurRad="38100" dist="38100" dir="2700000" algn="tl">
                    <a:srgbClr val="000000">
                      <a:alpha val="43137"/>
                    </a:srgbClr>
                  </a:outerShdw>
                </a:effectLst>
              </a:rPr>
              <a:t>ABOUT the project :</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517358" y="2203375"/>
            <a:ext cx="4664242" cy="2779776"/>
          </a:xfrm>
        </p:spPr>
        <p:txBody>
          <a:bodyPr vert="horz" lIns="91440" tIns="45720" rIns="91440" bIns="45720" rtlCol="0" anchor="t">
            <a:noAutofit/>
          </a:bodyPr>
          <a:lstStyle/>
          <a:p>
            <a:r>
              <a:rPr lang="en-US" sz="2000" b="0" i="0" dirty="0">
                <a:latin typeface="+mj-lt"/>
              </a:rPr>
              <a:t>Our mobile price classification project in machine learning aims to provide an intelligent system that can accurately classify mobile phones into different price ranges based on their features and specifications. Our project utilizes machine learning algorithms and techniques to analyze large datasets of mobile phones and their corresponding prices, enabling us to develop a model that can predict the price of a mobile phone based on its features with high accuracy.</a:t>
            </a:r>
            <a:endParaRPr lang="en-US" sz="2000" dirty="0">
              <a:latin typeface="+mj-lt"/>
            </a:endParaRP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6209913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542697" y="476596"/>
            <a:ext cx="10318690" cy="1325880"/>
          </a:xfrm>
        </p:spPr>
        <p:txBody>
          <a:bodyPr/>
          <a:lstStyle/>
          <a:p>
            <a:pPr algn="l"/>
            <a:r>
              <a:rPr lang="en-US" dirty="0">
                <a:effectLst>
                  <a:outerShdw blurRad="38100" dist="38100" dir="2700000" algn="tl">
                    <a:srgbClr val="000000">
                      <a:alpha val="43137"/>
                    </a:srgbClr>
                  </a:outerShdw>
                </a:effectLst>
              </a:rPr>
              <a:t>PRODUCT OVERVIEW</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19" name="Text Placeholder 18">
            <a:extLst>
              <a:ext uri="{FF2B5EF4-FFF2-40B4-BE49-F238E27FC236}">
                <a16:creationId xmlns:a16="http://schemas.microsoft.com/office/drawing/2014/main" id="{39A8E0D2-148F-463B-EDFF-0830646BBDAE}"/>
              </a:ext>
            </a:extLst>
          </p:cNvPr>
          <p:cNvSpPr>
            <a:spLocks noGrp="1"/>
          </p:cNvSpPr>
          <p:nvPr>
            <p:ph type="body" sz="quarter" idx="13"/>
          </p:nvPr>
        </p:nvSpPr>
        <p:spPr>
          <a:xfrm>
            <a:off x="542697" y="2033459"/>
            <a:ext cx="10819003" cy="3192379"/>
          </a:xfrm>
        </p:spPr>
        <p:txBody>
          <a:bodyPr>
            <a:normAutofit/>
          </a:bodyPr>
          <a:lstStyle/>
          <a:p>
            <a:pPr marL="342900" indent="-342900">
              <a:buFont typeface="Wingdings" panose="05000000000000000000" pitchFamily="2" charset="2"/>
              <a:buChar char="q"/>
            </a:pPr>
            <a:r>
              <a:rPr lang="en-US" sz="2000" i="0" dirty="0">
                <a:effectLst/>
                <a:latin typeface="Bahnschrift Light" panose="020B0502040204020203" pitchFamily="34" charset="0"/>
              </a:rPr>
              <a:t>Our mobile price classification project in machine learning is a cutting</a:t>
            </a:r>
          </a:p>
          <a:p>
            <a:r>
              <a:rPr lang="en-US" sz="2000" i="0" dirty="0">
                <a:effectLst/>
                <a:latin typeface="Bahnschrift Light" panose="020B0502040204020203" pitchFamily="34" charset="0"/>
              </a:rPr>
              <a:t>-edge solution designed to help customers accurately predict the price of mobile phones based on their features and specifications. Our product  utilizes a state-of-the-art machine learning model that has been trained on  large datasets of mobile phone information, enabling it to analyze a wide range of features and accurately classify mobile phones into different price  ranges. </a:t>
            </a:r>
            <a:endParaRPr lang="en-US" sz="2000" dirty="0">
              <a:latin typeface="Bahnschrift Light" panose="020B0502040204020203" pitchFamily="34" charset="0"/>
            </a:endParaRPr>
          </a:p>
        </p:txBody>
      </p:sp>
    </p:spTree>
    <p:extLst>
      <p:ext uri="{BB962C8B-B14F-4D97-AF65-F5344CB8AC3E}">
        <p14:creationId xmlns:p14="http://schemas.microsoft.com/office/powerpoint/2010/main" val="22819140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987400"/>
            <a:ext cx="9268326" cy="1325563"/>
          </a:xfrm>
        </p:spPr>
        <p:txBody>
          <a:bodyPr>
            <a:normAutofit fontScale="90000"/>
          </a:bodyPr>
          <a:lstStyle/>
          <a:p>
            <a:pPr algn="l"/>
            <a:r>
              <a:rPr lang="en-US" dirty="0">
                <a:effectLst>
                  <a:outerShdw blurRad="38100" dist="38100" dir="2700000" algn="tl">
                    <a:srgbClr val="000000">
                      <a:alpha val="43137"/>
                    </a:srgbClr>
                  </a:outerShdw>
                </a:effectLst>
              </a:rPr>
              <a:t>PROBLEM:</a:t>
            </a:r>
            <a:r>
              <a:rPr lang="en-US" dirty="0"/>
              <a:t/>
            </a:r>
            <a:br>
              <a:rPr lang="en-US" dirty="0"/>
            </a:br>
            <a:r>
              <a:rPr lang="en-US" dirty="0"/>
              <a:t/>
            </a:r>
            <a:br>
              <a:rPr lang="en-US" dirty="0"/>
            </a:br>
            <a:r>
              <a:rPr lang="en-US" sz="1800" u="sng" dirty="0">
                <a:effectLst>
                  <a:outerShdw blurRad="38100" dist="38100" dir="2700000" algn="tl">
                    <a:srgbClr val="000000">
                      <a:alpha val="43137"/>
                    </a:srgbClr>
                  </a:outerShdw>
                </a:effectLst>
              </a:rPr>
              <a:t>Why Price Classification?</a:t>
            </a:r>
            <a:r>
              <a:rPr lang="en-US" sz="1800" dirty="0">
                <a:effectLst>
                  <a:outerShdw blurRad="38100" dist="38100" dir="2700000" algn="tl">
                    <a:srgbClr val="000000">
                      <a:alpha val="43137"/>
                    </a:srgbClr>
                  </a:outerShdw>
                </a:effectLst>
              </a:rPr>
              <a:t/>
            </a:r>
            <a:br>
              <a:rPr lang="en-US" sz="1800" dirty="0">
                <a:effectLst>
                  <a:outerShdw blurRad="38100" dist="38100" dir="2700000" algn="tl">
                    <a:srgbClr val="000000">
                      <a:alpha val="43137"/>
                    </a:srgbClr>
                  </a:outerShdw>
                </a:effectLst>
              </a:rPr>
            </a:br>
            <a:r>
              <a:rPr lang="en-US" sz="1800" dirty="0">
                <a:effectLst>
                  <a:outerShdw blurRad="38100" dist="38100" dir="2700000" algn="tl">
                    <a:srgbClr val="000000">
                      <a:alpha val="43137"/>
                    </a:srgbClr>
                  </a:outerShdw>
                </a:effectLst>
              </a:rPr>
              <a:t/>
            </a:r>
            <a:br>
              <a:rPr lang="en-US" sz="1800" dirty="0">
                <a:effectLst>
                  <a:outerShdw blurRad="38100" dist="38100" dir="2700000" algn="tl">
                    <a:srgbClr val="000000">
                      <a:alpha val="43137"/>
                    </a:srgbClr>
                  </a:outerShdw>
                </a:effectLst>
              </a:rPr>
            </a:br>
            <a:r>
              <a:rPr lang="en-US" sz="1800" dirty="0">
                <a:effectLst>
                  <a:outerShdw blurRad="38100" dist="38100" dir="2700000" algn="tl">
                    <a:srgbClr val="000000">
                      <a:alpha val="43137"/>
                    </a:srgbClr>
                  </a:outerShdw>
                </a:effectLst>
              </a:rPr>
              <a:t/>
            </a:r>
            <a:br>
              <a:rPr lang="en-US" sz="1800" dirty="0">
                <a:effectLst>
                  <a:outerShdw blurRad="38100" dist="38100" dir="2700000" algn="tl">
                    <a:srgbClr val="000000">
                      <a:alpha val="43137"/>
                    </a:srgbClr>
                  </a:outerShdw>
                </a:effectLst>
              </a:rPr>
            </a:br>
            <a:r>
              <a:rPr lang="en-US" sz="1800" i="0" dirty="0">
                <a:solidFill>
                  <a:schemeClr val="tx1"/>
                </a:solidFill>
                <a:effectLst>
                  <a:outerShdw blurRad="38100" dist="38100" dir="2700000" algn="tl">
                    <a:srgbClr val="000000">
                      <a:alpha val="43137"/>
                    </a:srgbClr>
                  </a:outerShdw>
                </a:effectLst>
                <a:ea typeface="SimSun" panose="02010600030101010101" pitchFamily="2" charset="-122"/>
              </a:rPr>
              <a:t>Price classification can be helpful before buying phones for several reasons:</a:t>
            </a:r>
            <a:r>
              <a:rPr lang="en-US" sz="1800" i="0" u="sng" dirty="0">
                <a:solidFill>
                  <a:schemeClr val="tx1"/>
                </a:solidFill>
                <a:effectLst>
                  <a:outerShdw blurRad="38100" dist="38100" dir="2700000" algn="tl">
                    <a:srgbClr val="000000">
                      <a:alpha val="43137"/>
                    </a:srgbClr>
                  </a:outerShdw>
                </a:effectLst>
                <a:latin typeface="SimSun" panose="02010600030101010101" pitchFamily="2" charset="-122"/>
                <a:ea typeface="SimSun" panose="02010600030101010101" pitchFamily="2" charset="-122"/>
              </a:rPr>
              <a:t/>
            </a:r>
            <a:br>
              <a:rPr lang="en-US" sz="1800" i="0" u="sng" dirty="0">
                <a:solidFill>
                  <a:schemeClr val="tx1"/>
                </a:solidFill>
                <a:effectLst>
                  <a:outerShdw blurRad="38100" dist="38100" dir="2700000" algn="tl">
                    <a:srgbClr val="000000">
                      <a:alpha val="43137"/>
                    </a:srgbClr>
                  </a:outerShdw>
                </a:effectLst>
                <a:latin typeface="SimSun" panose="02010600030101010101" pitchFamily="2" charset="-122"/>
                <a:ea typeface="SimSun" panose="02010600030101010101" pitchFamily="2" charset="-122"/>
              </a:rPr>
            </a:br>
            <a:r>
              <a:rPr lang="ru-RU" sz="1800" u="sng" dirty="0">
                <a:solidFill>
                  <a:schemeClr val="tx1"/>
                </a:solidFill>
                <a:effectLst>
                  <a:outerShdw blurRad="38100" dist="38100" dir="2700000" algn="tl">
                    <a:srgbClr val="000000">
                      <a:alpha val="43137"/>
                    </a:srgbClr>
                  </a:outerShdw>
                </a:effectLst>
                <a:latin typeface="SimSun" panose="02010600030101010101" pitchFamily="2" charset="-122"/>
                <a:ea typeface="SimSun" panose="02010600030101010101" pitchFamily="2" charset="-122"/>
              </a:rPr>
              <a:t/>
            </a:r>
            <a:br>
              <a:rPr lang="ru-RU" sz="1800" u="sng" dirty="0">
                <a:solidFill>
                  <a:schemeClr val="tx1"/>
                </a:solidFill>
                <a:effectLst>
                  <a:outerShdw blurRad="38100" dist="38100" dir="2700000" algn="tl">
                    <a:srgbClr val="000000">
                      <a:alpha val="43137"/>
                    </a:srgbClr>
                  </a:outerShdw>
                </a:effectLst>
                <a:latin typeface="SimSun" panose="02010600030101010101" pitchFamily="2" charset="-122"/>
                <a:ea typeface="SimSun" panose="02010600030101010101" pitchFamily="2" charset="-122"/>
              </a:rPr>
            </a:br>
            <a:endParaRPr lang="en-US" sz="1800" dirty="0"/>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38200" y="2661813"/>
            <a:ext cx="3657600" cy="365760"/>
          </a:xfrm>
        </p:spPr>
        <p:txBody>
          <a:bodyPr>
            <a:noAutofit/>
          </a:bodyPr>
          <a:lstStyle/>
          <a:p>
            <a:r>
              <a:rPr lang="en-US" sz="1800" b="1" i="0" u="sng" dirty="0">
                <a:solidFill>
                  <a:schemeClr val="tx1"/>
                </a:solidFill>
                <a:effectLst>
                  <a:outerShdw blurRad="38100" dist="38100" dir="2700000" algn="tl">
                    <a:srgbClr val="000000">
                      <a:alpha val="43137"/>
                    </a:srgbClr>
                  </a:outerShdw>
                </a:effectLst>
              </a:rPr>
              <a:t> Budgeting</a:t>
            </a:r>
            <a:r>
              <a:rPr lang="en-US" sz="1800" b="0" i="0" dirty="0">
                <a:solidFill>
                  <a:schemeClr val="tx1"/>
                </a:solidFill>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38200" y="3087086"/>
            <a:ext cx="3657600" cy="1628164"/>
          </a:xfrm>
        </p:spPr>
        <p:txBody>
          <a:bodyPr vert="horz" lIns="91440" tIns="45720" rIns="91440" bIns="45720" rtlCol="0" anchor="t">
            <a:normAutofit fontScale="47500" lnSpcReduction="20000"/>
          </a:bodyPr>
          <a:lstStyle/>
          <a:p>
            <a:r>
              <a:rPr lang="en-US" sz="3500" b="0" i="0" dirty="0">
                <a:solidFill>
                  <a:schemeClr val="tx1"/>
                </a:solidFill>
                <a:effectLst/>
                <a:latin typeface="+mj-lt"/>
              </a:rPr>
              <a:t>Knowing the price range of different types of phones can help you set a budget for your purchase. This can prevent you from overspending or buying a phone that is more expensive than you can afford.</a:t>
            </a:r>
          </a:p>
          <a:p>
            <a:endParaRPr lang="en-US" dirty="0"/>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38200" y="4758560"/>
            <a:ext cx="3657600" cy="365760"/>
          </a:xfrm>
        </p:spPr>
        <p:txBody>
          <a:bodyPr>
            <a:noAutofit/>
          </a:bodyPr>
          <a:lstStyle/>
          <a:p>
            <a:r>
              <a:rPr lang="en-US" sz="1800" b="1" i="0" u="sng" dirty="0">
                <a:solidFill>
                  <a:schemeClr val="tx1"/>
                </a:solidFill>
                <a:effectLst>
                  <a:outerShdw blurRad="38100" dist="38100" dir="2700000" algn="tl">
                    <a:srgbClr val="000000">
                      <a:alpha val="43137"/>
                    </a:srgbClr>
                  </a:outerShdw>
                </a:effectLst>
              </a:rPr>
              <a:t>Value for money</a:t>
            </a:r>
            <a:r>
              <a:rPr lang="en-US" sz="1800" b="1" i="0" dirty="0">
                <a:solidFill>
                  <a:schemeClr val="tx1"/>
                </a:solidFill>
                <a:effectLst>
                  <a:outerShdw blurRad="38100" dist="38100" dir="2700000" algn="tl">
                    <a:srgbClr val="000000">
                      <a:alpha val="43137"/>
                    </a:srgbClr>
                  </a:outerShdw>
                </a:effectLst>
              </a:rPr>
              <a:t>:</a:t>
            </a:r>
            <a:endParaRPr lang="en-US" b="1" dirty="0">
              <a:effectLst>
                <a:outerShdw blurRad="38100" dist="38100" dir="2700000" algn="tl">
                  <a:srgbClr val="000000">
                    <a:alpha val="43137"/>
                  </a:srgbClr>
                </a:outerShdw>
              </a:effectLst>
            </a:endParaRP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38200" y="5167630"/>
            <a:ext cx="3657600" cy="1690370"/>
          </a:xfrm>
        </p:spPr>
        <p:txBody>
          <a:bodyPr>
            <a:normAutofit/>
          </a:bodyPr>
          <a:lstStyle/>
          <a:p>
            <a:r>
              <a:rPr lang="en-US" sz="1700" b="0" i="0" dirty="0">
                <a:solidFill>
                  <a:schemeClr val="tx1"/>
                </a:solidFill>
                <a:effectLst/>
                <a:latin typeface="+mj-lt"/>
              </a:rPr>
              <a:t>By knowing the price classification, you can compare different phones within your budget and make an informed decision on which phone offers the best value for money</a:t>
            </a:r>
            <a:endParaRPr lang="en-US" sz="1700" dirty="0">
              <a:latin typeface="+mj-lt"/>
            </a:endParaRP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2678016"/>
            <a:ext cx="3657600" cy="365760"/>
          </a:xfrm>
        </p:spPr>
        <p:txBody>
          <a:bodyPr>
            <a:noAutofit/>
          </a:bodyPr>
          <a:lstStyle/>
          <a:p>
            <a:r>
              <a:rPr lang="en-US" sz="1800" b="1" i="0" u="sng" dirty="0">
                <a:solidFill>
                  <a:schemeClr val="tx1"/>
                </a:solidFill>
                <a:effectLst>
                  <a:outerShdw blurRad="38100" dist="38100" dir="2700000" algn="tl">
                    <a:srgbClr val="000000">
                      <a:alpha val="43137"/>
                    </a:srgbClr>
                  </a:outerShdw>
                </a:effectLst>
              </a:rPr>
              <a:t>Features :</a:t>
            </a:r>
            <a:endParaRPr lang="en-US" dirty="0">
              <a:effectLst>
                <a:outerShdw blurRad="38100" dist="38100" dir="2700000" algn="tl">
                  <a:srgbClr val="000000">
                    <a:alpha val="43137"/>
                  </a:srgbClr>
                </a:outerShdw>
              </a:effectLst>
            </a:endParaRP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19" y="3087085"/>
            <a:ext cx="4222453" cy="1715419"/>
          </a:xfrm>
        </p:spPr>
        <p:txBody>
          <a:bodyPr>
            <a:normAutofit fontScale="92500"/>
          </a:bodyPr>
          <a:lstStyle/>
          <a:p>
            <a:r>
              <a:rPr lang="en-US" sz="1700" b="0" i="0" dirty="0" smtClean="0">
                <a:solidFill>
                  <a:schemeClr val="tx1"/>
                </a:solidFill>
                <a:effectLst/>
                <a:latin typeface="+mj-lt"/>
              </a:rPr>
              <a:t>The price of a phone often reflects its features and capabilities. By understanding the different price categories, you can get an idea of what features are available at different price points, and which features are most important to you.</a:t>
            </a:r>
            <a:endParaRPr lang="en-US" sz="1700" b="0" i="0" dirty="0">
              <a:solidFill>
                <a:schemeClr val="tx1"/>
              </a:solidFill>
              <a:effectLst/>
              <a:latin typeface="+mj-lt"/>
            </a:endParaRPr>
          </a:p>
          <a:p>
            <a:endParaRPr lang="en-US" dirty="0"/>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53000" y="4758560"/>
            <a:ext cx="3657600" cy="365760"/>
          </a:xfrm>
        </p:spPr>
        <p:txBody>
          <a:bodyPr>
            <a:noAutofit/>
          </a:bodyPr>
          <a:lstStyle/>
          <a:p>
            <a:r>
              <a:rPr lang="en-US" sz="1800" b="1" i="0" u="sng" dirty="0">
                <a:solidFill>
                  <a:schemeClr val="tx1"/>
                </a:solidFill>
                <a:effectLst>
                  <a:outerShdw blurRad="38100" dist="38100" dir="2700000" algn="tl">
                    <a:srgbClr val="000000">
                      <a:alpha val="43137"/>
                    </a:srgbClr>
                  </a:outerShdw>
                </a:effectLst>
              </a:rPr>
              <a:t>Brand reputation</a:t>
            </a:r>
            <a:r>
              <a:rPr lang="en-US" sz="1800" b="1" i="0" dirty="0">
                <a:solidFill>
                  <a:schemeClr val="tx1"/>
                </a:solidFill>
                <a:effectLst>
                  <a:outerShdw blurRad="38100" dist="38100" dir="2700000" algn="tl">
                    <a:srgbClr val="000000">
                      <a:alpha val="43137"/>
                    </a:srgbClr>
                  </a:outerShdw>
                </a:effectLst>
              </a:rPr>
              <a:t>:</a:t>
            </a:r>
            <a:endParaRPr lang="en-US" b="1" dirty="0">
              <a:effectLst>
                <a:outerShdw blurRad="38100" dist="38100" dir="2700000" algn="tl">
                  <a:srgbClr val="000000">
                    <a:alpha val="43137"/>
                  </a:srgbClr>
                </a:outerShdw>
              </a:effectLst>
            </a:endParaRP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0020" y="5167630"/>
            <a:ext cx="4046962" cy="1510536"/>
          </a:xfrm>
        </p:spPr>
        <p:txBody>
          <a:bodyPr>
            <a:normAutofit/>
          </a:bodyPr>
          <a:lstStyle/>
          <a:p>
            <a:r>
              <a:rPr lang="en-US" sz="1700" b="0" i="0" dirty="0">
                <a:solidFill>
                  <a:schemeClr val="tx1"/>
                </a:solidFill>
                <a:effectLst/>
                <a:latin typeface="+mj-lt"/>
              </a:rPr>
              <a:t>Price can also be an indicator of brand reputation. By understanding the price classification, you can get an idea of which brands are considered to be high-end and which are more budget-friendly.</a:t>
            </a:r>
          </a:p>
          <a:p>
            <a:endParaRPr lang="en-US" sz="1700" dirty="0"/>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73164184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219365" y="1116998"/>
            <a:ext cx="5669279" cy="1397148"/>
          </a:xfrm>
        </p:spPr>
        <p:txBody>
          <a:bodyPr>
            <a:normAutofit fontScale="90000"/>
          </a:bodyPr>
          <a:lstStyle/>
          <a:p>
            <a:r>
              <a:rPr lang="en-US" dirty="0">
                <a:effectLst>
                  <a:outerShdw blurRad="38100" dist="38100" dir="2700000" algn="tl">
                    <a:srgbClr val="000000">
                      <a:alpha val="43137"/>
                    </a:srgbClr>
                  </a:outerShdw>
                </a:effectLst>
              </a:rPr>
              <a:t>SOLUTION</a:t>
            </a:r>
            <a:r>
              <a:rPr lang="en-US" dirty="0"/>
              <a:t/>
            </a:r>
            <a:br>
              <a:rPr lang="en-US" dirty="0"/>
            </a:br>
            <a:r>
              <a:rPr lang="en-US" dirty="0"/>
              <a:t/>
            </a:r>
            <a:br>
              <a:rPr lang="en-US" dirty="0"/>
            </a:br>
            <a:r>
              <a:rPr lang="en-US" sz="2200" u="sng" dirty="0">
                <a:effectLst>
                  <a:outerShdw blurRad="38100" dist="38100" dir="2700000" algn="tl">
                    <a:srgbClr val="000000">
                      <a:alpha val="43137"/>
                    </a:srgbClr>
                  </a:outerShdw>
                </a:effectLst>
              </a:rPr>
              <a:t>Mobile Price Classification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5218930" y="2690777"/>
            <a:ext cx="6074712" cy="3050225"/>
          </a:xfrm>
        </p:spPr>
        <p:txBody>
          <a:bodyPr>
            <a:noAutofit/>
          </a:bodyPr>
          <a:lstStyle/>
          <a:p>
            <a:r>
              <a:rPr lang="en-US" sz="1600" i="0" dirty="0">
                <a:solidFill>
                  <a:schemeClr val="tx1"/>
                </a:solidFill>
              </a:rPr>
              <a:t>Mobile price classification is the process of categorizing mobile devices into different price ranges based on various factors such as technical specifications, brand popularity, and market trends. It helps manufacturers, retailers, and consumers to identify the price range of a mobile device and make informed decisions</a:t>
            </a:r>
            <a:r>
              <a:rPr lang="en-US" sz="1600" b="0" i="0" dirty="0">
                <a:solidFill>
                  <a:srgbClr val="D1D5DB"/>
                </a:solidFill>
              </a:rPr>
              <a:t>.</a:t>
            </a:r>
            <a:endParaRPr lang="ru-RU" sz="1600" dirty="0"/>
          </a:p>
          <a:p>
            <a:endParaRPr lang="en-US" dirty="0"/>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36632"/>
            <a:ext cx="1645920" cy="384843"/>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77512490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895177" y="765927"/>
            <a:ext cx="5865130" cy="2663073"/>
          </a:xfrm>
        </p:spPr>
        <p:txBody>
          <a:bodyPr vert="horz" lIns="91440" tIns="45720" rIns="91440" bIns="45720" rtlCol="0" anchor="t">
            <a:noAutofit/>
          </a:bodyPr>
          <a:lstStyle/>
          <a:p>
            <a:pPr marL="342900" indent="-342900">
              <a:buFont typeface="Wingdings" panose="05000000000000000000" pitchFamily="2" charset="2"/>
              <a:buChar char="q"/>
            </a:pPr>
            <a:r>
              <a:rPr lang="en-US" sz="1800" i="0" dirty="0">
                <a:solidFill>
                  <a:schemeClr val="tx1"/>
                </a:solidFill>
                <a:effectLst/>
                <a:latin typeface="+mj-lt"/>
              </a:rPr>
              <a:t>Mobile devices come in a wide range of prices, with different specifications and features. To classify mobile devices into different price ranges, several factors must be taken into consideration. These factors include the technical specifications of the device such as processor speed, RAM, storage capacity, camera quality, battery life, and screen size. Other factors that influence the price of a mobile device include brand popularity, market trends, and user demand.</a:t>
            </a:r>
            <a:endParaRPr lang="ru-RU" sz="1800" dirty="0">
              <a:solidFill>
                <a:schemeClr val="tx1"/>
              </a:solidFill>
              <a:latin typeface="+mj-lt"/>
            </a:endParaRPr>
          </a:p>
          <a:p>
            <a:endParaRPr lang="en-US" dirty="0"/>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4895176" y="3946274"/>
            <a:ext cx="5865131" cy="2390358"/>
          </a:xfrm>
        </p:spPr>
        <p:txBody>
          <a:bodyPr/>
          <a:lstStyle/>
          <a:p>
            <a:pPr marL="285750" indent="-285750">
              <a:buFont typeface="Wingdings" panose="05000000000000000000" pitchFamily="2" charset="2"/>
              <a:buChar char="q"/>
            </a:pPr>
            <a:r>
              <a:rPr lang="en-US" sz="1800" i="0" dirty="0">
                <a:solidFill>
                  <a:schemeClr val="tx1"/>
                </a:solidFill>
                <a:effectLst/>
                <a:latin typeface="+mj-lt"/>
              </a:rPr>
              <a:t>Data preprocessing and feature selection techniques are used to extract and select relevant features that can be used for classification. Machine learning algorithms such as decision trees, support vector machines, K-nearest neighbors, random forests, neural networks, and Naive Bayes are then used to build classification models that can categorize mobile devices into different price ranges accurately.</a:t>
            </a:r>
            <a:endParaRPr lang="ru-RU" sz="1800" dirty="0">
              <a:solidFill>
                <a:schemeClr val="tx1"/>
              </a:solidFill>
              <a:latin typeface="+mj-lt"/>
            </a:endParaRPr>
          </a:p>
          <a:p>
            <a:pPr marL="171450" indent="-171450">
              <a:buFont typeface="Wingdings" panose="05000000000000000000" pitchFamily="2" charset="2"/>
              <a:buChar char="q"/>
            </a:pPr>
            <a:endParaRPr lang="en-US" sz="1800" dirty="0"/>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36632"/>
            <a:ext cx="1645920" cy="384843"/>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1847514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0"/>
            <a:ext cx="10515600" cy="1325563"/>
          </a:xfrm>
        </p:spPr>
        <p:txBody>
          <a:bodyPr>
            <a:normAutofit/>
          </a:bodyPr>
          <a:lstStyle/>
          <a:p>
            <a:r>
              <a:rPr lang="en-US" dirty="0">
                <a:effectLst>
                  <a:outerShdw blurRad="38100" dist="38100" dir="2700000" algn="tl">
                    <a:srgbClr val="000000">
                      <a:alpha val="43137"/>
                    </a:srgbClr>
                  </a:outerShdw>
                </a:effectLst>
              </a:rPr>
              <a:t>PRODUCT price comparison</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27" name="Content Placeholder 26">
            <a:extLst>
              <a:ext uri="{FF2B5EF4-FFF2-40B4-BE49-F238E27FC236}">
                <a16:creationId xmlns:a16="http://schemas.microsoft.com/office/drawing/2014/main" id="{7B73E212-BD68-F2E0-9662-D28938A0697A}"/>
              </a:ext>
            </a:extLst>
          </p:cNvPr>
          <p:cNvPicPr>
            <a:picLocks noGrp="1" noChangeAspect="1"/>
          </p:cNvPicPr>
          <p:nvPr>
            <p:ph sz="quarter" idx="13"/>
          </p:nvPr>
        </p:nvPicPr>
        <p:blipFill>
          <a:blip r:embed="rId2"/>
          <a:stretch>
            <a:fillRect/>
          </a:stretch>
        </p:blipFill>
        <p:spPr>
          <a:xfrm>
            <a:off x="723097" y="1070596"/>
            <a:ext cx="2802779" cy="1517118"/>
          </a:xfrm>
        </p:spPr>
      </p:pic>
      <p:pic>
        <p:nvPicPr>
          <p:cNvPr id="33" name="Content Placeholder 32">
            <a:extLst>
              <a:ext uri="{FF2B5EF4-FFF2-40B4-BE49-F238E27FC236}">
                <a16:creationId xmlns:a16="http://schemas.microsoft.com/office/drawing/2014/main" id="{3AA771EB-7084-BACA-BB7B-684FFC45BAC6}"/>
              </a:ext>
            </a:extLst>
          </p:cNvPr>
          <p:cNvPicPr>
            <a:picLocks noGrp="1" noChangeAspect="1"/>
          </p:cNvPicPr>
          <p:nvPr>
            <p:ph sz="quarter" idx="17"/>
          </p:nvPr>
        </p:nvPicPr>
        <p:blipFill>
          <a:blip r:embed="rId3"/>
          <a:stretch>
            <a:fillRect/>
          </a:stretch>
        </p:blipFill>
        <p:spPr>
          <a:xfrm>
            <a:off x="8582525" y="1070262"/>
            <a:ext cx="2837149" cy="1517786"/>
          </a:xfrm>
        </p:spPr>
      </p:pic>
      <p:sp>
        <p:nvSpPr>
          <p:cNvPr id="19" name="Text Placeholder 18">
            <a:extLst>
              <a:ext uri="{FF2B5EF4-FFF2-40B4-BE49-F238E27FC236}">
                <a16:creationId xmlns:a16="http://schemas.microsoft.com/office/drawing/2014/main" id="{8DB4611A-8000-A40C-5A69-F811087C3561}"/>
              </a:ext>
            </a:extLst>
          </p:cNvPr>
          <p:cNvSpPr>
            <a:spLocks noGrp="1"/>
          </p:cNvSpPr>
          <p:nvPr>
            <p:ph type="body" sz="quarter" idx="18"/>
          </p:nvPr>
        </p:nvSpPr>
        <p:spPr>
          <a:xfrm>
            <a:off x="8582525" y="1069534"/>
            <a:ext cx="2860619" cy="4876089"/>
          </a:xfrm>
        </p:spPr>
        <p:txBody>
          <a:bodyPr/>
          <a:lstStyle/>
          <a:p>
            <a:pPr algn="l"/>
            <a:r>
              <a:rPr lang="en-US" sz="1100" b="1" i="0" dirty="0">
                <a:solidFill>
                  <a:schemeClr val="tx1"/>
                </a:solidFill>
                <a:effectLst/>
                <a:latin typeface="+mj-lt"/>
              </a:rPr>
              <a:t>Mobile phones are the best selling electronic devices as people keep updating their cell phones whenever they find new features in a new device. Thousands of mobiles are sold daily, in such a situation it is a very difficult task for someone who is planning to set up their own mobile phone business to decide what the price of the mobile should be.</a:t>
            </a:r>
            <a:endParaRPr lang="ru-RU" sz="1100" b="1" dirty="0">
              <a:solidFill>
                <a:schemeClr val="tx1"/>
              </a:solidFill>
              <a:latin typeface="+mj-lt"/>
            </a:endParaRPr>
          </a:p>
          <a:p>
            <a:endParaRPr lang="en-US" sz="1100" dirty="0">
              <a:effectLst>
                <a:outerShdw blurRad="38100" dist="38100" dir="2700000" algn="tl">
                  <a:srgbClr val="000000">
                    <a:alpha val="43137"/>
                  </a:srgbClr>
                </a:outerShdw>
              </a:effectLst>
              <a:latin typeface="Sitka Banner" pitchFamily="2" charset="0"/>
            </a:endParaRPr>
          </a:p>
        </p:txBody>
      </p:sp>
      <p:sp>
        <p:nvSpPr>
          <p:cNvPr id="21" name="Text Placeholder 20">
            <a:extLst>
              <a:ext uri="{FF2B5EF4-FFF2-40B4-BE49-F238E27FC236}">
                <a16:creationId xmlns:a16="http://schemas.microsoft.com/office/drawing/2014/main" id="{18B154EF-222F-933F-4A92-FB2C4CE0E0FB}"/>
              </a:ext>
            </a:extLst>
          </p:cNvPr>
          <p:cNvSpPr>
            <a:spLocks noGrp="1"/>
          </p:cNvSpPr>
          <p:nvPr>
            <p:ph type="body" sz="quarter" idx="20"/>
          </p:nvPr>
        </p:nvSpPr>
        <p:spPr>
          <a:xfrm>
            <a:off x="4310743" y="1069534"/>
            <a:ext cx="3570514" cy="4877151"/>
          </a:xfrm>
        </p:spPr>
        <p:txBody>
          <a:bodyPr/>
          <a:lstStyle/>
          <a:p>
            <a:pPr algn="l"/>
            <a:r>
              <a:rPr lang="en-US" sz="1100" b="1" i="0" dirty="0">
                <a:effectLst/>
                <a:latin typeface="+mj-lt"/>
              </a:rPr>
              <a:t>So, since our task is to classify the price range of mobile phones and not to predict the actual prices, so here I am going to train a classification model to classify the price range of mobile phones as:</a:t>
            </a:r>
          </a:p>
          <a:p>
            <a:pPr algn="l"/>
            <a:r>
              <a:rPr lang="en-US" sz="1100" b="1" i="0" dirty="0">
                <a:effectLst/>
                <a:latin typeface="+mj-lt"/>
              </a:rPr>
              <a:t>0 (low cost)</a:t>
            </a:r>
          </a:p>
          <a:p>
            <a:pPr algn="l"/>
            <a:r>
              <a:rPr lang="en-US" sz="1100" b="1" i="0" dirty="0">
                <a:effectLst/>
                <a:latin typeface="+mj-lt"/>
              </a:rPr>
              <a:t>1 (medium cost)</a:t>
            </a:r>
          </a:p>
          <a:p>
            <a:pPr algn="l"/>
            <a:r>
              <a:rPr lang="en-US" sz="1100" b="1" i="0" dirty="0">
                <a:effectLst/>
                <a:latin typeface="+mj-lt"/>
              </a:rPr>
              <a:t>2 (high cost)</a:t>
            </a:r>
          </a:p>
          <a:p>
            <a:pPr algn="l"/>
            <a:r>
              <a:rPr lang="en-US" sz="1100" b="1" i="0" dirty="0">
                <a:effectLst/>
                <a:latin typeface="+mj-lt"/>
              </a:rPr>
              <a:t>4 (very high cost)</a:t>
            </a:r>
          </a:p>
          <a:p>
            <a:pPr algn="l"/>
            <a:r>
              <a:rPr lang="en-US" sz="1100" b="1" i="0" dirty="0">
                <a:effectLst/>
                <a:latin typeface="+mj-lt"/>
              </a:rPr>
              <a:t> I will start the task of mobile price classification with machine learning by importing the necessary Python libraries and the dataset:</a:t>
            </a:r>
          </a:p>
          <a:p>
            <a:endParaRPr lang="en-US" dirty="0"/>
          </a:p>
        </p:txBody>
      </p:sp>
      <p:sp>
        <p:nvSpPr>
          <p:cNvPr id="23" name="Text Placeholder 22">
            <a:extLst>
              <a:ext uri="{FF2B5EF4-FFF2-40B4-BE49-F238E27FC236}">
                <a16:creationId xmlns:a16="http://schemas.microsoft.com/office/drawing/2014/main" id="{07511761-F453-BE47-8C21-54E1EB796074}"/>
              </a:ext>
            </a:extLst>
          </p:cNvPr>
          <p:cNvSpPr>
            <a:spLocks noGrp="1"/>
          </p:cNvSpPr>
          <p:nvPr>
            <p:ph type="body" sz="quarter" idx="21"/>
          </p:nvPr>
        </p:nvSpPr>
        <p:spPr>
          <a:xfrm>
            <a:off x="725385" y="1070596"/>
            <a:ext cx="2800491" cy="4876090"/>
          </a:xfrm>
        </p:spPr>
        <p:txBody>
          <a:bodyPr/>
          <a:lstStyle/>
          <a:p>
            <a:pPr algn="l"/>
            <a:r>
              <a:rPr lang="en-US" sz="1100" b="1" i="0" dirty="0">
                <a:effectLst/>
                <a:latin typeface="+mj-lt"/>
              </a:rPr>
              <a:t>The price of a product is the most important attribute of marketing that product. One of those products where price matters a lot is a smartphone because it comes with a lot of features so that a company thinks a lot about how to price this mobile which can justify the features and also cover the marketing and manufacturing costs of the mobile</a:t>
            </a:r>
            <a:endParaRPr lang="ru-RU" sz="1100" b="1" dirty="0">
              <a:latin typeface="+mj-lt"/>
            </a:endParaRPr>
          </a:p>
          <a:p>
            <a:endParaRPr lang="en-US" dirty="0"/>
          </a:p>
        </p:txBody>
      </p:sp>
      <p:pic>
        <p:nvPicPr>
          <p:cNvPr id="44" name="Content Placeholder 43">
            <a:extLst>
              <a:ext uri="{FF2B5EF4-FFF2-40B4-BE49-F238E27FC236}">
                <a16:creationId xmlns:a16="http://schemas.microsoft.com/office/drawing/2014/main" id="{8B6B1B70-A245-475A-D276-A26DC46C748C}"/>
              </a:ext>
            </a:extLst>
          </p:cNvPr>
          <p:cNvPicPr>
            <a:picLocks noGrp="1" noChangeAspect="1"/>
          </p:cNvPicPr>
          <p:nvPr>
            <p:ph sz="quarter" idx="15"/>
          </p:nvPr>
        </p:nvPicPr>
        <p:blipFill>
          <a:blip r:embed="rId4"/>
          <a:stretch>
            <a:fillRect/>
          </a:stretch>
        </p:blipFill>
        <p:spPr>
          <a:xfrm>
            <a:off x="4600303" y="1202003"/>
            <a:ext cx="2991393" cy="1466992"/>
          </a:xfrm>
        </p:spPr>
      </p:pic>
    </p:spTree>
    <p:extLst>
      <p:ext uri="{BB962C8B-B14F-4D97-AF65-F5344CB8AC3E}">
        <p14:creationId xmlns:p14="http://schemas.microsoft.com/office/powerpoint/2010/main" val="314017950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200730"/>
            <a:ext cx="10515600" cy="1325563"/>
          </a:xfrm>
        </p:spPr>
        <p:txBody>
          <a:bodyPr>
            <a:normAutofit fontScale="90000"/>
          </a:bodyPr>
          <a:lstStyle/>
          <a:p>
            <a:r>
              <a:rPr lang="en-US" dirty="0">
                <a:effectLst>
                  <a:outerShdw blurRad="38100" dist="38100" dir="2700000" algn="tl">
                    <a:srgbClr val="000000">
                      <a:alpha val="43137"/>
                    </a:srgbClr>
                  </a:outerShdw>
                </a:effectLst>
              </a:rPr>
              <a:t>Libraries</a:t>
            </a:r>
            <a:br>
              <a:rPr lang="en-US" dirty="0">
                <a:effectLst>
                  <a:outerShdw blurRad="38100" dist="38100" dir="2700000" algn="tl">
                    <a:srgbClr val="000000">
                      <a:alpha val="43137"/>
                    </a:srgbClr>
                  </a:outerShdw>
                </a:effectLst>
              </a:rPr>
            </a:br>
            <a:r>
              <a:rPr lang="en-US" dirty="0"/>
              <a:t/>
            </a:r>
            <a:br>
              <a:rPr lang="en-US" dirty="0"/>
            </a:br>
            <a:endParaRPr lang="en-ZA" dirty="0"/>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38107849-8D93-8038-C43A-B1E9AFEEB142}"/>
                  </a:ext>
                </a:extLst>
              </p14:cNvPr>
              <p14:cNvContentPartPr/>
              <p14:nvPr/>
            </p14:nvContentPartPr>
            <p14:xfrm>
              <a:off x="3657606" y="978846"/>
              <a:ext cx="2880" cy="2880"/>
            </p14:xfrm>
          </p:contentPart>
        </mc:Choice>
        <mc:Fallback xmlns="">
          <p:pic>
            <p:nvPicPr>
              <p:cNvPr id="31" name="Ink 30">
                <a:extLst>
                  <a:ext uri="{FF2B5EF4-FFF2-40B4-BE49-F238E27FC236}">
                    <a16:creationId xmlns:a16="http://schemas.microsoft.com/office/drawing/2014/main" id="{38107849-8D93-8038-C43A-B1E9AFEEB142}"/>
                  </a:ext>
                </a:extLst>
              </p:cNvPr>
              <p:cNvPicPr/>
              <p:nvPr/>
            </p:nvPicPr>
            <p:blipFill>
              <a:blip r:embed="rId3"/>
              <a:stretch>
                <a:fillRect/>
              </a:stretch>
            </p:blipFill>
            <p:spPr>
              <a:xfrm>
                <a:off x="3594966" y="915846"/>
                <a:ext cx="128520" cy="128520"/>
              </a:xfrm>
              <a:prstGeom prst="rect">
                <a:avLst/>
              </a:prstGeom>
            </p:spPr>
          </p:pic>
        </mc:Fallback>
      </mc:AlternateContent>
      <p:grpSp>
        <p:nvGrpSpPr>
          <p:cNvPr id="33" name="Group 32">
            <a:extLst>
              <a:ext uri="{FF2B5EF4-FFF2-40B4-BE49-F238E27FC236}">
                <a16:creationId xmlns:a16="http://schemas.microsoft.com/office/drawing/2014/main" id="{64EE2D70-257B-72FE-7B7B-63A8D1B46C7E}"/>
              </a:ext>
            </a:extLst>
          </p:cNvPr>
          <p:cNvGrpSpPr/>
          <p:nvPr/>
        </p:nvGrpSpPr>
        <p:grpSpPr>
          <a:xfrm>
            <a:off x="1743126" y="3189246"/>
            <a:ext cx="8865720" cy="583560"/>
            <a:chOff x="1743126" y="3189246"/>
            <a:chExt cx="8865720" cy="583560"/>
          </a:xfrm>
        </p:grpSpPr>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6B198082-4A6E-780D-60AB-AF53A908FB7F}"/>
                    </a:ext>
                  </a:extLst>
                </p14:cNvPr>
                <p14:cNvContentPartPr/>
                <p14:nvPr/>
              </p14:nvContentPartPr>
              <p14:xfrm>
                <a:off x="3176286" y="3432966"/>
                <a:ext cx="360" cy="360"/>
              </p14:xfrm>
            </p:contentPart>
          </mc:Choice>
          <mc:Fallback xmlns="">
            <p:pic>
              <p:nvPicPr>
                <p:cNvPr id="28" name="Ink 27">
                  <a:extLst>
                    <a:ext uri="{FF2B5EF4-FFF2-40B4-BE49-F238E27FC236}">
                      <a16:creationId xmlns:a16="http://schemas.microsoft.com/office/drawing/2014/main" id="{6B198082-4A6E-780D-60AB-AF53A908FB7F}"/>
                    </a:ext>
                  </a:extLst>
                </p:cNvPr>
                <p:cNvPicPr/>
                <p:nvPr/>
              </p:nvPicPr>
              <p:blipFill>
                <a:blip r:embed="rId5"/>
                <a:stretch>
                  <a:fillRect/>
                </a:stretch>
              </p:blipFill>
              <p:spPr>
                <a:xfrm>
                  <a:off x="3167286" y="34243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51F6A323-8126-50CD-43CA-45CEA9A6FF11}"/>
                    </a:ext>
                  </a:extLst>
                </p14:cNvPr>
                <p14:cNvContentPartPr/>
                <p14:nvPr/>
              </p14:nvContentPartPr>
              <p14:xfrm>
                <a:off x="3063966" y="3480846"/>
                <a:ext cx="95400" cy="60120"/>
              </p14:xfrm>
            </p:contentPart>
          </mc:Choice>
          <mc:Fallback xmlns="">
            <p:pic>
              <p:nvPicPr>
                <p:cNvPr id="29" name="Ink 28">
                  <a:extLst>
                    <a:ext uri="{FF2B5EF4-FFF2-40B4-BE49-F238E27FC236}">
                      <a16:creationId xmlns:a16="http://schemas.microsoft.com/office/drawing/2014/main" id="{51F6A323-8126-50CD-43CA-45CEA9A6FF11}"/>
                    </a:ext>
                  </a:extLst>
                </p:cNvPr>
                <p:cNvPicPr/>
                <p:nvPr/>
              </p:nvPicPr>
              <p:blipFill>
                <a:blip r:embed="rId7"/>
                <a:stretch>
                  <a:fillRect/>
                </a:stretch>
              </p:blipFill>
              <p:spPr>
                <a:xfrm>
                  <a:off x="3055326" y="3472206"/>
                  <a:ext cx="1130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ECF60C23-0EB1-1DB9-A6CF-34D571EDE276}"/>
                    </a:ext>
                  </a:extLst>
                </p14:cNvPr>
                <p14:cNvContentPartPr/>
                <p14:nvPr/>
              </p14:nvContentPartPr>
              <p14:xfrm>
                <a:off x="1743126" y="3189246"/>
                <a:ext cx="8865720" cy="583560"/>
              </p14:xfrm>
            </p:contentPart>
          </mc:Choice>
          <mc:Fallback xmlns="">
            <p:pic>
              <p:nvPicPr>
                <p:cNvPr id="32" name="Ink 31">
                  <a:extLst>
                    <a:ext uri="{FF2B5EF4-FFF2-40B4-BE49-F238E27FC236}">
                      <a16:creationId xmlns:a16="http://schemas.microsoft.com/office/drawing/2014/main" id="{ECF60C23-0EB1-1DB9-A6CF-34D571EDE276}"/>
                    </a:ext>
                  </a:extLst>
                </p:cNvPr>
                <p:cNvPicPr/>
                <p:nvPr/>
              </p:nvPicPr>
              <p:blipFill>
                <a:blip r:embed="rId9"/>
                <a:stretch>
                  <a:fillRect/>
                </a:stretch>
              </p:blipFill>
              <p:spPr>
                <a:xfrm>
                  <a:off x="1680486" y="3126246"/>
                  <a:ext cx="8991360" cy="709200"/>
                </a:xfrm>
                <a:prstGeom prst="rect">
                  <a:avLst/>
                </a:prstGeom>
              </p:spPr>
            </p:pic>
          </mc:Fallback>
        </mc:AlternateContent>
      </p:grpSp>
      <p:sp>
        <p:nvSpPr>
          <p:cNvPr id="34" name="TextBox 33">
            <a:extLst>
              <a:ext uri="{FF2B5EF4-FFF2-40B4-BE49-F238E27FC236}">
                <a16:creationId xmlns:a16="http://schemas.microsoft.com/office/drawing/2014/main" id="{788F6439-1737-6C0F-99A3-5690580E554F}"/>
              </a:ext>
            </a:extLst>
          </p:cNvPr>
          <p:cNvSpPr txBox="1"/>
          <p:nvPr/>
        </p:nvSpPr>
        <p:spPr>
          <a:xfrm>
            <a:off x="212496" y="709668"/>
            <a:ext cx="11767008" cy="6463308"/>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Arial Black" panose="020B0A04020102020204" pitchFamily="34" charset="0"/>
              </a:rPr>
              <a:t>NumPy</a:t>
            </a:r>
            <a:r>
              <a:rPr lang="en-US" dirty="0"/>
              <a:t>: NumPy is a Python library used for scientific computing. It provides an efficient way to work with large arrays and matrices of numerical data, including mathematical operations like linear algebra, Fourier transforms, and random number generation.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b="1" dirty="0">
                <a:latin typeface="Arial Black" panose="020B0A04020102020204" pitchFamily="34" charset="0"/>
              </a:rPr>
              <a:t>Matplotlib</a:t>
            </a:r>
            <a:r>
              <a:rPr lang="en-US" dirty="0"/>
              <a:t>: Matplotlib is a Python plotting library that allows you to create visualizations of your data, including line plots, scatter plots, bar charts, histograms, and more. It provides extensive customization options and supports a wide variety of file formats for saving your plots.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b="1" dirty="0">
                <a:latin typeface="Arial Black" panose="020B0A04020102020204" pitchFamily="34" charset="0"/>
              </a:rPr>
              <a:t>Pandas</a:t>
            </a:r>
            <a:r>
              <a:rPr lang="en-US" dirty="0"/>
              <a:t>: Pandas is a Python library for data manipulation and analysis. It provides powerful data structures for working with tabular data, including the Data Frame, which allows you to manipulate data with SQL-like syntax. It also provides tools for handling missing data, merging and joining datasets, and data visualization.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b="1" dirty="0">
                <a:latin typeface="Arial Black" panose="020B0A04020102020204" pitchFamily="34" charset="0"/>
              </a:rPr>
              <a:t>Seaborn</a:t>
            </a:r>
            <a:r>
              <a:rPr lang="en-US" dirty="0"/>
              <a:t>: Seaborn is a Python library built on top of Matplotlib that provides additional visualization tools for statistical data analysis. It includes features like heatmaps, violin plots, and regression plots, as well as easy-to-use color palettes for customizing your visualizations.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b="1" dirty="0">
                <a:latin typeface="Arial Black" panose="020B0A04020102020204" pitchFamily="34" charset="0"/>
              </a:rPr>
              <a:t>Scikit-learn</a:t>
            </a:r>
            <a:r>
              <a:rPr lang="en-US" dirty="0"/>
              <a:t>: Scikit-learn is a Python library for machine learning. It provides a wide variety of algorithms for classification, regression, clustering, and dimensionality reduction, as well as tools for model selection, evaluation, and preprocessing. It also includes datasets for practice and experimentation.</a:t>
            </a:r>
          </a:p>
          <a:p>
            <a:pPr marL="285750" indent="-285750">
              <a:buFont typeface="Wingdings" panose="05000000000000000000" pitchFamily="2" charset="2"/>
              <a:buChar char="ü"/>
            </a:pPr>
            <a:endParaRPr lang="en-US" sz="1800" dirty="0"/>
          </a:p>
          <a:p>
            <a:pPr marL="285750" indent="-285750">
              <a:buFont typeface="Wingdings" panose="05000000000000000000" pitchFamily="2" charset="2"/>
              <a:buChar char="ü"/>
            </a:pPr>
            <a:endParaRPr lang="en-US" sz="1800" dirty="0"/>
          </a:p>
          <a:p>
            <a:pPr marL="285750" indent="-285750">
              <a:buFont typeface="Wingdings" panose="05000000000000000000" pitchFamily="2" charset="2"/>
              <a:buChar char="ü"/>
            </a:pPr>
            <a:endParaRPr lang="en-US" sz="1800" dirty="0"/>
          </a:p>
          <a:p>
            <a:endParaRPr lang="en-US" dirty="0"/>
          </a:p>
        </p:txBody>
      </p:sp>
    </p:spTree>
    <p:extLst>
      <p:ext uri="{BB962C8B-B14F-4D97-AF65-F5344CB8AC3E}">
        <p14:creationId xmlns:p14="http://schemas.microsoft.com/office/powerpoint/2010/main" val="15775292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F7069D1F-6C1F-4FA3-8CCB-EA801E558BEC}">
  <ds:schemaRefs>
    <ds:schemaRef ds:uri="http://www.w3.org/XML/1998/namespace"/>
    <ds:schemaRef ds:uri="http://purl.org/dc/dcmitype/"/>
    <ds:schemaRef ds:uri="http://schemas.microsoft.com/office/2006/documentManagement/types"/>
    <ds:schemaRef ds:uri="71af3243-3dd4-4a8d-8c0d-dd76da1f02a5"/>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230e9df3-be65-4c73-a93b-d1236ebd677e"/>
    <ds:schemaRef ds:uri="16c05727-aa75-4e4a-9b5f-8a80a1165891"/>
    <ds:schemaRef ds:uri="http://schemas.microsoft.com/sharepoint/v3"/>
    <ds:schemaRef ds:uri="http://purl.org/dc/terms/"/>
  </ds:schemaRefs>
</ds:datastoreItem>
</file>

<file path=customXml/itemProps3.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Architecture pitch deck</Template>
  <TotalTime>480</TotalTime>
  <Words>1371</Words>
  <Application>Microsoft Office PowerPoint</Application>
  <PresentationFormat>Widescreen</PresentationFormat>
  <Paragraphs>106</Paragraphs>
  <Slides>20</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SimSun</vt:lpstr>
      <vt:lpstr>Arial</vt:lpstr>
      <vt:lpstr>Arial Black</vt:lpstr>
      <vt:lpstr>Avenir Next LT Pro Light</vt:lpstr>
      <vt:lpstr>Bahnschrift Light</vt:lpstr>
      <vt:lpstr>Calibri</vt:lpstr>
      <vt:lpstr>Posterama</vt:lpstr>
      <vt:lpstr>Sitka Banner</vt:lpstr>
      <vt:lpstr>Söhne</vt:lpstr>
      <vt:lpstr>Wingdings</vt:lpstr>
      <vt:lpstr>Office Theme</vt:lpstr>
      <vt:lpstr>Mobile Price  Classification </vt:lpstr>
      <vt:lpstr>Meet the team: code crusaders</vt:lpstr>
      <vt:lpstr>ABOUT the project :</vt:lpstr>
      <vt:lpstr>PRODUCT OVERVIEW</vt:lpstr>
      <vt:lpstr>PROBLEM:  Why Price Classification?   Price classification can be helpful before buying phones for several reasons:  </vt:lpstr>
      <vt:lpstr>SOLUTION  Mobile Price Classification</vt:lpstr>
      <vt:lpstr>PowerPoint Presentation</vt:lpstr>
      <vt:lpstr>PRODUCT price comparison</vt:lpstr>
      <vt:lpstr>Libraries  </vt:lpstr>
      <vt:lpstr>Importing </vt:lpstr>
      <vt:lpstr>Check the missing values</vt:lpstr>
      <vt:lpstr>Effect on price due to battery POWER</vt:lpstr>
      <vt:lpstr>Effect on price due to clock speed</vt:lpstr>
      <vt:lpstr>Effect on price due to front camera</vt:lpstr>
      <vt:lpstr>Correlation of attributes</vt:lpstr>
      <vt:lpstr>4g supported : </vt:lpstr>
      <vt:lpstr>And many more</vt:lpstr>
      <vt:lpstr>SUMMARY</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Price  Classification</dc:title>
  <dc:creator>Bhavya Sidharth Verma</dc:creator>
  <cp:lastModifiedBy>Adarsh Anand</cp:lastModifiedBy>
  <cp:revision>32</cp:revision>
  <dcterms:created xsi:type="dcterms:W3CDTF">2023-02-27T19:11:30Z</dcterms:created>
  <dcterms:modified xsi:type="dcterms:W3CDTF">2023-02-28T18:52:02Z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